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57" r:id="rId4"/>
    <p:sldId id="258" r:id="rId5"/>
    <p:sldId id="260" r:id="rId6"/>
    <p:sldId id="261" r:id="rId7"/>
    <p:sldId id="262" r:id="rId8"/>
    <p:sldId id="263" r:id="rId9"/>
    <p:sldId id="275" r:id="rId10"/>
    <p:sldId id="276" r:id="rId11"/>
    <p:sldId id="264" r:id="rId12"/>
    <p:sldId id="265" r:id="rId13"/>
    <p:sldId id="270" r:id="rId14"/>
    <p:sldId id="271" r:id="rId15"/>
    <p:sldId id="272" r:id="rId16"/>
    <p:sldId id="273" r:id="rId17"/>
    <p:sldId id="277" r:id="rId18"/>
    <p:sldId id="278" r:id="rId19"/>
    <p:sldId id="279" r:id="rId20"/>
    <p:sldId id="280" r:id="rId21"/>
    <p:sldId id="274" r:id="rId2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tYBZgDMJnD9aKzN3eJJGdm5qL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1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20" name="Google Shape;20;p21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2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mailto:info@apvhousing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ortal.apvhousing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APV</a:t>
            </a:r>
            <a:br>
              <a:rPr lang="en-US"/>
            </a:br>
            <a:r>
              <a:rPr lang="en-US"/>
              <a:t>Accommodation and more!</a:t>
            </a:r>
            <a:endParaRPr/>
          </a:p>
        </p:txBody>
      </p:sp>
      <p:pic>
        <p:nvPicPr>
          <p:cNvPr id="30" name="Google Shape;30;p1" descr="Logo_APV-NL-zonder-personeel-f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5964702"/>
            <a:ext cx="2053114" cy="70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 descr="Logo_APV-NL-zonder-personeel-f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8656" y="6117102"/>
            <a:ext cx="2053114" cy="70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 descr="Logo_APV-NL-zonder-personeel-f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056" y="6269502"/>
            <a:ext cx="2053114" cy="70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4653" y="4532578"/>
            <a:ext cx="1199517" cy="6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 txBox="1"/>
          <p:nvPr/>
        </p:nvSpPr>
        <p:spPr>
          <a:xfrm>
            <a:off x="7646536" y="3288262"/>
            <a:ext cx="18528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Account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Log-in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48083-19FA-5BBF-CA86-182CCDC0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Complete your personal information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3E7C36-B434-B4DD-FF48-F8606D3DBA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FDE6CA-759C-0FED-7430-65C38B693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12" y="1200175"/>
            <a:ext cx="5713163" cy="3943325"/>
          </a:xfrm>
          <a:prstGeom prst="rect">
            <a:avLst/>
          </a:prstGeom>
        </p:spPr>
      </p:pic>
      <p:cxnSp>
        <p:nvCxnSpPr>
          <p:cNvPr id="7" name="Google Shape;92;p10">
            <a:extLst>
              <a:ext uri="{FF2B5EF4-FFF2-40B4-BE49-F238E27FC236}">
                <a16:creationId xmlns:a16="http://schemas.microsoft.com/office/drawing/2014/main" id="{BC708327-B9AE-1765-B47A-5C5152CDBD45}"/>
              </a:ext>
            </a:extLst>
          </p:cNvPr>
          <p:cNvCxnSpPr>
            <a:cxnSpLocks/>
          </p:cNvCxnSpPr>
          <p:nvPr/>
        </p:nvCxnSpPr>
        <p:spPr>
          <a:xfrm flipH="1">
            <a:off x="5375010" y="2255181"/>
            <a:ext cx="905649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" name="Google Shape;92;p10">
            <a:extLst>
              <a:ext uri="{FF2B5EF4-FFF2-40B4-BE49-F238E27FC236}">
                <a16:creationId xmlns:a16="http://schemas.microsoft.com/office/drawing/2014/main" id="{E8BF3942-8342-CFED-1E9E-461D1C06B9A0}"/>
              </a:ext>
            </a:extLst>
          </p:cNvPr>
          <p:cNvCxnSpPr>
            <a:cxnSpLocks/>
          </p:cNvCxnSpPr>
          <p:nvPr/>
        </p:nvCxnSpPr>
        <p:spPr>
          <a:xfrm flipV="1">
            <a:off x="2255965" y="2729067"/>
            <a:ext cx="843057" cy="109539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206C3524-1FDA-A4B6-0C11-8922F99143D5}"/>
              </a:ext>
            </a:extLst>
          </p:cNvPr>
          <p:cNvSpPr txBox="1"/>
          <p:nvPr/>
        </p:nvSpPr>
        <p:spPr>
          <a:xfrm>
            <a:off x="6280659" y="1885849"/>
            <a:ext cx="22976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title to your document upload, example: “ID card Alex”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C09D5DA-656B-9B27-BC1E-BA069C96D556}"/>
              </a:ext>
            </a:extLst>
          </p:cNvPr>
          <p:cNvSpPr txBox="1"/>
          <p:nvPr/>
        </p:nvSpPr>
        <p:spPr>
          <a:xfrm>
            <a:off x="1607430" y="3814361"/>
            <a:ext cx="2297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here and select the scan file</a:t>
            </a:r>
          </a:p>
        </p:txBody>
      </p:sp>
    </p:spTree>
    <p:extLst>
      <p:ext uri="{BB962C8B-B14F-4D97-AF65-F5344CB8AC3E}">
        <p14:creationId xmlns:p14="http://schemas.microsoft.com/office/powerpoint/2010/main" val="95723852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Step 4: Check your stay and overview</a:t>
            </a:r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03" name="Google Shape;1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2430" y="1200174"/>
            <a:ext cx="7918766" cy="39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2300" y="1223269"/>
            <a:ext cx="7921700" cy="39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Step 4: Check </a:t>
            </a:r>
            <a:r>
              <a:rPr lang="en-US"/>
              <a:t>your stay </a:t>
            </a:r>
            <a:r>
              <a:rPr lang="en-US" sz="2400"/>
              <a:t>and overview</a:t>
            </a:r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1" name="Google Shape;111;p12"/>
          <p:cNvSpPr/>
          <p:nvPr/>
        </p:nvSpPr>
        <p:spPr>
          <a:xfrm>
            <a:off x="6846474" y="1807092"/>
            <a:ext cx="376518" cy="15368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/>
          <p:nvPr/>
        </p:nvSpPr>
        <p:spPr>
          <a:xfrm>
            <a:off x="1222300" y="1807092"/>
            <a:ext cx="15900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My stay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panel will show you your current reservations with APV Housing and payment info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6846474" y="2006875"/>
            <a:ext cx="583987" cy="15368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 txBox="1"/>
          <p:nvPr/>
        </p:nvSpPr>
        <p:spPr>
          <a:xfrm>
            <a:off x="1222300" y="3173506"/>
            <a:ext cx="1590056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My agreements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panel will show you the contracts you need to sign, and the one you have signed already.</a:t>
            </a:r>
            <a:endParaRPr sz="14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2"/>
          <p:cNvSpPr/>
          <p:nvPr/>
        </p:nvSpPr>
        <p:spPr>
          <a:xfrm>
            <a:off x="6854158" y="2206658"/>
            <a:ext cx="461042" cy="15368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7530353" y="2535277"/>
            <a:ext cx="161364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My invoices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not a panel that you have to pay attention to. Your payment info is in “My Stay’ tab.</a:t>
            </a:r>
            <a:endParaRPr sz="1400" b="0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6854158" y="2406441"/>
            <a:ext cx="576303" cy="14252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7493742" y="3920272"/>
            <a:ext cx="165025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My requests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panel will allow you to contact us via the platform with your requests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5: Signing your contract</a:t>
            </a:r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61" name="Google Shape;161;p17" descr="C:\Users\plame\OneDrive\Работен плот\log in info\contract sign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203598"/>
            <a:ext cx="7884368" cy="39399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/>
          <p:nvPr/>
        </p:nvSpPr>
        <p:spPr>
          <a:xfrm>
            <a:off x="4860032" y="2427734"/>
            <a:ext cx="288032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check My agreements panel for your contract.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must press “Ondertekenen” in order to see all the details.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5: Signing your contract</a:t>
            </a: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69" name="Google Shape;169;p25" descr="C:\Users\plame\OneDrive\Работен плот\log in info\contract signing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203598"/>
            <a:ext cx="7884368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7164288" y="1635646"/>
            <a:ext cx="194421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personal information and also rental information will be showed here.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Double-check if everything is correct and you can digitally sign your contract!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5: Signing your contract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77" name="Google Shape;177;p26" descr="C:\Users\plame\OneDrive\Работен плот\log in info\contract signing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203598"/>
            <a:ext cx="7884368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/>
          <p:nvPr/>
        </p:nvSpPr>
        <p:spPr>
          <a:xfrm>
            <a:off x="3275856" y="3867894"/>
            <a:ext cx="3816424" cy="50405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26"/>
          <p:cNvCxnSpPr/>
          <p:nvPr/>
        </p:nvCxnSpPr>
        <p:spPr>
          <a:xfrm rot="10800000" flipH="1">
            <a:off x="6948264" y="2571750"/>
            <a:ext cx="360040" cy="129614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0" name="Google Shape;180;p26"/>
          <p:cNvSpPr txBox="1"/>
          <p:nvPr/>
        </p:nvSpPr>
        <p:spPr>
          <a:xfrm>
            <a:off x="7164288" y="1779662"/>
            <a:ext cx="187220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your mouse to draw your signature in this field.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which you must put a check mark to “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ik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akkord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 step is to press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Opslaan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5: Signing your contract</a:t>
            </a: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That’s it!</a:t>
            </a:r>
            <a:endParaRPr dirty="0"/>
          </a:p>
          <a:p>
            <a:pPr marL="6350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You just signed your contract ☺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can review the signed document at any moment in your portal!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87" name="Google Shape;187;p2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8B058-9923-83C3-31D2-1A991569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Paying deposit and rents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42A3CA-7E8A-085F-3189-99A4C2FC76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5" name="Google Shape;108;p12">
            <a:extLst>
              <a:ext uri="{FF2B5EF4-FFF2-40B4-BE49-F238E27FC236}">
                <a16:creationId xmlns:a16="http://schemas.microsoft.com/office/drawing/2014/main" id="{E7BFD644-D171-ED09-FB7C-0DD407BDEB5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2300" y="1223269"/>
            <a:ext cx="7921700" cy="3943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92;p10">
            <a:extLst>
              <a:ext uri="{FF2B5EF4-FFF2-40B4-BE49-F238E27FC236}">
                <a16:creationId xmlns:a16="http://schemas.microsoft.com/office/drawing/2014/main" id="{E3B2FFAB-B59F-F15A-3A36-E6A6BD9D71F4}"/>
              </a:ext>
            </a:extLst>
          </p:cNvPr>
          <p:cNvCxnSpPr>
            <a:cxnSpLocks/>
          </p:cNvCxnSpPr>
          <p:nvPr/>
        </p:nvCxnSpPr>
        <p:spPr>
          <a:xfrm>
            <a:off x="2616385" y="1914784"/>
            <a:ext cx="4284999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18D379E-2F50-A519-99BB-F10AAAB9467F}"/>
              </a:ext>
            </a:extLst>
          </p:cNvPr>
          <p:cNvSpPr txBox="1"/>
          <p:nvPr/>
        </p:nvSpPr>
        <p:spPr>
          <a:xfrm>
            <a:off x="1182200" y="1739011"/>
            <a:ext cx="16344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“My Stay” to access your payment overview.</a:t>
            </a:r>
          </a:p>
        </p:txBody>
      </p:sp>
    </p:spTree>
    <p:extLst>
      <p:ext uri="{BB962C8B-B14F-4D97-AF65-F5344CB8AC3E}">
        <p14:creationId xmlns:p14="http://schemas.microsoft.com/office/powerpoint/2010/main" val="228019811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B19DD-720F-066A-5400-D301E4D1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Paying deposit and rents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0EA409-9A23-ECE3-99D1-A27A71D6D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F2273F-9890-BE50-DCD6-0A4B8CCE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20" y="1200175"/>
            <a:ext cx="5015851" cy="3609094"/>
          </a:xfrm>
          <a:prstGeom prst="rect">
            <a:avLst/>
          </a:prstGeom>
        </p:spPr>
      </p:pic>
      <p:sp>
        <p:nvSpPr>
          <p:cNvPr id="7" name="Google Shape;180;p26">
            <a:extLst>
              <a:ext uri="{FF2B5EF4-FFF2-40B4-BE49-F238E27FC236}">
                <a16:creationId xmlns:a16="http://schemas.microsoft.com/office/drawing/2014/main" id="{751326D6-689B-1383-FA69-35ABF0542D60}"/>
              </a:ext>
            </a:extLst>
          </p:cNvPr>
          <p:cNvSpPr txBox="1"/>
          <p:nvPr/>
        </p:nvSpPr>
        <p:spPr>
          <a:xfrm>
            <a:off x="6290670" y="1188881"/>
            <a:ext cx="285332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you can see the terms (months). You can track what has been paid and what is still due. The deadline of each term is displayed under its name.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order to pay a term, click on the orange button on that row.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50193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817DB-CA50-3FE6-3141-24738439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Paying deposit and rents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CA6D24-7E9C-D6A7-5E6D-0CC3C66128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2E94C0-C63C-8A53-2F94-A02CED7D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20" y="1200175"/>
            <a:ext cx="4816059" cy="3699787"/>
          </a:xfrm>
          <a:prstGeom prst="rect">
            <a:avLst/>
          </a:prstGeom>
        </p:spPr>
      </p:pic>
      <p:sp>
        <p:nvSpPr>
          <p:cNvPr id="7" name="Google Shape;180;p26">
            <a:extLst>
              <a:ext uri="{FF2B5EF4-FFF2-40B4-BE49-F238E27FC236}">
                <a16:creationId xmlns:a16="http://schemas.microsoft.com/office/drawing/2014/main" id="{072157C1-8F12-F7C7-DBC9-774121C4D69C}"/>
              </a:ext>
            </a:extLst>
          </p:cNvPr>
          <p:cNvSpPr txBox="1"/>
          <p:nvPr/>
        </p:nvSpPr>
        <p:spPr>
          <a:xfrm>
            <a:off x="6290670" y="1188881"/>
            <a:ext cx="285332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choose between multiple payment options in order to transfer the rent/deposit.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 to the FAQ section in your portal to find a detailed explanation about each option.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1535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7C6C1-BEFD-8828-68D0-879C4871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personal APV portal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7AAC5E-F7E6-81E6-0803-28BAD944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17" y="1495979"/>
            <a:ext cx="7085700" cy="2938500"/>
          </a:xfrm>
        </p:spPr>
        <p:txBody>
          <a:bodyPr/>
          <a:lstStyle/>
          <a:p>
            <a:r>
              <a:rPr lang="en-US" sz="2000" dirty="0"/>
              <a:t>This guide will explain how to access and utilize your personal APV portal.</a:t>
            </a:r>
          </a:p>
          <a:p>
            <a:r>
              <a:rPr lang="en-US" sz="2000" dirty="0"/>
              <a:t>This guide is suitable for new tenants trying to reserve their first accommodation with us.</a:t>
            </a:r>
          </a:p>
          <a:p>
            <a:r>
              <a:rPr lang="en-US" sz="2000" dirty="0"/>
              <a:t>This guide is also suitable for current tenants, who already are living in an APV location.</a:t>
            </a: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E0F45B-E990-C273-F73D-F21D9A036A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20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19926-0136-A75D-6BE1-29562CCA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 – beware the deadline!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0A6401-F5D4-6FE2-0585-D71D9F464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Are you a new customer trying to finalize your reservation? Then we have asked you to pay your deposit.</a:t>
            </a:r>
          </a:p>
          <a:p>
            <a:r>
              <a:rPr lang="en-US" sz="2000" dirty="0"/>
              <a:t>Please make sure to process the payment before the deadline indicated on your portal. </a:t>
            </a:r>
          </a:p>
          <a:p>
            <a:r>
              <a:rPr lang="en-US" sz="2000" dirty="0"/>
              <a:t>Keep in mind that paying with the option “Wire Transfer” has a technical processing time of 3-4 days. Take this period into account when aligning your schedule with the deadline.</a:t>
            </a: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305132-1057-3F0B-6C04-D40C13D7DB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934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</a:pPr>
            <a:r>
              <a:rPr lang="en-US" sz="9600" b="1" i="0" u="none" strike="noStrike" cap="none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THANKS!</a:t>
            </a:r>
            <a:endParaRPr sz="9600" b="1" i="0" u="none" strike="noStrike" cap="none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4" name="Google Shape;194;p18"/>
          <p:cNvSpPr txBox="1">
            <a:spLocks noGrp="1"/>
          </p:cNvSpPr>
          <p:nvPr>
            <p:ph type="subTitle" idx="4294967295"/>
          </p:nvPr>
        </p:nvSpPr>
        <p:spPr>
          <a:xfrm>
            <a:off x="1531377" y="2150156"/>
            <a:ext cx="7192200" cy="19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None/>
            </a:pPr>
            <a:r>
              <a:rPr lang="en-US" sz="2600" b="1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sz="2600" b="0" i="0" u="none" strike="noStrike" cap="none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None/>
            </a:pPr>
            <a:endParaRPr sz="2600" b="1" i="0" u="none" strike="noStrike" cap="none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You can find us at:</a:t>
            </a:r>
            <a:endParaRPr sz="2600" b="0" i="0" u="none" strike="noStrike" cap="none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</a:pPr>
            <a:r>
              <a:rPr lang="en-US" sz="2600" b="0" i="0" u="sng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info@apvhousing.nl</a:t>
            </a:r>
            <a:endParaRPr sz="2600" b="0" i="0" u="none" strike="noStrike" cap="none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5" name="Google Shape;19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8838" y="4553025"/>
            <a:ext cx="1199517" cy="610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Index</a:t>
            </a:r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1556331" y="1516125"/>
            <a:ext cx="70857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-US" sz="2000" dirty="0"/>
              <a:t>What is the APV portal?</a:t>
            </a:r>
            <a:endParaRPr sz="2000" dirty="0"/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-US" sz="2000" dirty="0"/>
              <a:t>How to sign your contract in the APV portal?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-US" sz="2000" dirty="0"/>
              <a:t>How to pay your rent an deposit.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endParaRPr lang="en-US" sz="2000" dirty="0"/>
          </a:p>
          <a:p>
            <a:pPr marL="635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41" name="Google Shape;41;p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838" y="4553025"/>
            <a:ext cx="1199517" cy="610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What is APV portal?</a:t>
            </a:r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body" idx="1"/>
          </p:nvPr>
        </p:nvSpPr>
        <p:spPr>
          <a:xfrm>
            <a:off x="1556330" y="1349141"/>
            <a:ext cx="7194069" cy="320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-US" sz="2000" dirty="0"/>
              <a:t>The APV Portal is a digital environment that facilitates the communication between APV and tenants.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endParaRPr sz="2000" dirty="0"/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-US" sz="2000" dirty="0"/>
              <a:t>Here you are able to access functions easier; signing your contract, paying your rent, reporting a malfunction and many others!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0" name="Google Shape;5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838" y="4553025"/>
            <a:ext cx="1199517" cy="610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Step 1: Login</a:t>
            </a:r>
            <a:endParaRPr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-US" sz="2000" dirty="0"/>
              <a:t>You will receive your username and password by email.</a:t>
            </a:r>
            <a:br>
              <a:rPr lang="en-US" sz="2000" dirty="0"/>
            </a:br>
            <a:r>
              <a:rPr lang="en-US" sz="2000" dirty="0"/>
              <a:t>The email will contain the link to access the portal, namely: </a:t>
            </a:r>
            <a:r>
              <a:rPr lang="en-US" sz="2000" dirty="0">
                <a:hlinkClick r:id="rId3" action="ppaction://hlinkfile"/>
              </a:rPr>
              <a:t>portal.apvhousing.com</a:t>
            </a:r>
            <a:endParaRPr lang="en-US" sz="2000" dirty="0"/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-US" sz="2000" dirty="0"/>
              <a:t>Write down your password so that you can login at anytime!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-US" sz="2000" dirty="0"/>
              <a:t>The portal is best displayed from a PC web browser, however you can also login from mobile browser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Step1: Receive password (by email)</a:t>
            </a:r>
            <a:endParaRPr dirty="0"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72" name="Google Shape;72;p24" descr="C:\Users\plame\OneDrive\Работен плот\log in info\email inf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4669" y="1203598"/>
            <a:ext cx="7843835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7049" y="1208521"/>
            <a:ext cx="7315200" cy="3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2: Enter APV customer portal</a:t>
            </a: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cxnSp>
        <p:nvCxnSpPr>
          <p:cNvPr id="80" name="Google Shape;80;p9"/>
          <p:cNvCxnSpPr>
            <a:stCxn id="81" idx="0"/>
          </p:cNvCxnSpPr>
          <p:nvPr/>
        </p:nvCxnSpPr>
        <p:spPr>
          <a:xfrm rot="10800000" flipH="1">
            <a:off x="1477118" y="1306169"/>
            <a:ext cx="1089300" cy="10542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81" name="Google Shape;81;p9"/>
          <p:cNvSpPr txBox="1"/>
          <p:nvPr/>
        </p:nvSpPr>
        <p:spPr>
          <a:xfrm>
            <a:off x="148568" y="2360369"/>
            <a:ext cx="2657100" cy="30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portal.apvhousing.com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2377368" y="1007342"/>
            <a:ext cx="1049711" cy="49177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3242661" y="3422844"/>
            <a:ext cx="525587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order to log-in to your personal account in APV customer portal you must use your email and the password that was sent to your email!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3: Complete your personal information &amp; add bank number (IBAN)</a:t>
            </a:r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90" name="Google Shape;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721" y="1200175"/>
            <a:ext cx="7533167" cy="36467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"/>
          <p:cNvSpPr txBox="1"/>
          <p:nvPr/>
        </p:nvSpPr>
        <p:spPr>
          <a:xfrm>
            <a:off x="1334208" y="1874904"/>
            <a:ext cx="200834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you are logged in, click “</a:t>
            </a:r>
            <a:r>
              <a:rPr lang="en-US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Personal information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button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0"/>
          <p:cNvCxnSpPr/>
          <p:nvPr/>
        </p:nvCxnSpPr>
        <p:spPr>
          <a:xfrm rot="10800000" flipH="1">
            <a:off x="2889197" y="1721224"/>
            <a:ext cx="2927616" cy="49946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3" name="Google Shape;93;p10"/>
          <p:cNvSpPr txBox="1"/>
          <p:nvPr/>
        </p:nvSpPr>
        <p:spPr>
          <a:xfrm>
            <a:off x="1334208" y="2866145"/>
            <a:ext cx="1898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you </a:t>
            </a:r>
            <a:r>
              <a:rPr lang="en-US" b="1"/>
              <a:t>MUST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provide more information about yourself.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* symbol marks the required fields.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 txBox="1"/>
          <p:nvPr/>
        </p:nvSpPr>
        <p:spPr>
          <a:xfrm>
            <a:off x="6751281" y="3168030"/>
            <a:ext cx="189795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your convenience you can add </a:t>
            </a: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Bank number (IBAN)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you can easily pay your rent through the platform.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10"/>
          <p:cNvCxnSpPr/>
          <p:nvPr/>
        </p:nvCxnSpPr>
        <p:spPr>
          <a:xfrm flipH="1">
            <a:off x="5547872" y="3726756"/>
            <a:ext cx="1203409" cy="30894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6" name="Google Shape;96;p10"/>
          <p:cNvSpPr/>
          <p:nvPr/>
        </p:nvSpPr>
        <p:spPr>
          <a:xfrm>
            <a:off x="6228184" y="1635646"/>
            <a:ext cx="288032" cy="1440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5AB8A-B18E-24D6-5D48-B31E5A7C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Complete your personal information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92EB2C-E333-3579-373E-83B57E2C96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5AD6954-092A-AF73-70EB-E202D939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21" y="1200175"/>
            <a:ext cx="5646586" cy="4089262"/>
          </a:xfrm>
          <a:prstGeom prst="rect">
            <a:avLst/>
          </a:prstGeom>
        </p:spPr>
      </p:pic>
      <p:cxnSp>
        <p:nvCxnSpPr>
          <p:cNvPr id="7" name="Google Shape;92;p10">
            <a:extLst>
              <a:ext uri="{FF2B5EF4-FFF2-40B4-BE49-F238E27FC236}">
                <a16:creationId xmlns:a16="http://schemas.microsoft.com/office/drawing/2014/main" id="{ABD72EA7-7562-68EE-A828-E87A86CCF666}"/>
              </a:ext>
            </a:extLst>
          </p:cNvPr>
          <p:cNvCxnSpPr>
            <a:cxnSpLocks/>
          </p:cNvCxnSpPr>
          <p:nvPr/>
        </p:nvCxnSpPr>
        <p:spPr>
          <a:xfrm flipH="1">
            <a:off x="6015758" y="1941481"/>
            <a:ext cx="905649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Google Shape;91;p10">
            <a:extLst>
              <a:ext uri="{FF2B5EF4-FFF2-40B4-BE49-F238E27FC236}">
                <a16:creationId xmlns:a16="http://schemas.microsoft.com/office/drawing/2014/main" id="{48D86ADD-7381-94D5-E2DB-D8998CE668D3}"/>
              </a:ext>
            </a:extLst>
          </p:cNvPr>
          <p:cNvSpPr txBox="1"/>
          <p:nvPr/>
        </p:nvSpPr>
        <p:spPr>
          <a:xfrm>
            <a:off x="6938853" y="1667996"/>
            <a:ext cx="20083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Upload a sca</a:t>
            </a:r>
            <a:r>
              <a:rPr lang="en-US" dirty="0"/>
              <a:t>n of your ID or passport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92;p10">
            <a:extLst>
              <a:ext uri="{FF2B5EF4-FFF2-40B4-BE49-F238E27FC236}">
                <a16:creationId xmlns:a16="http://schemas.microsoft.com/office/drawing/2014/main" id="{7E9A018C-D271-ED10-9783-65ED4889F1A5}"/>
              </a:ext>
            </a:extLst>
          </p:cNvPr>
          <p:cNvCxnSpPr>
            <a:cxnSpLocks/>
          </p:cNvCxnSpPr>
          <p:nvPr/>
        </p:nvCxnSpPr>
        <p:spPr>
          <a:xfrm flipH="1">
            <a:off x="2797559" y="2707930"/>
            <a:ext cx="905649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91;p10">
            <a:extLst>
              <a:ext uri="{FF2B5EF4-FFF2-40B4-BE49-F238E27FC236}">
                <a16:creationId xmlns:a16="http://schemas.microsoft.com/office/drawing/2014/main" id="{A2430FA5-0BAD-26DD-49E4-3BFCC6CC16A9}"/>
              </a:ext>
            </a:extLst>
          </p:cNvPr>
          <p:cNvSpPr txBox="1"/>
          <p:nvPr/>
        </p:nvSpPr>
        <p:spPr>
          <a:xfrm>
            <a:off x="3703208" y="2549829"/>
            <a:ext cx="20083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here to start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01590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Diavoorstelling (16:9)</PresentationFormat>
  <Paragraphs>98</Paragraphs>
  <Slides>21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Barlow</vt:lpstr>
      <vt:lpstr>Arial</vt:lpstr>
      <vt:lpstr>Basset template</vt:lpstr>
      <vt:lpstr>APV Accommodation and more!</vt:lpstr>
      <vt:lpstr>Your personal APV portal</vt:lpstr>
      <vt:lpstr>Index</vt:lpstr>
      <vt:lpstr>What is APV portal?</vt:lpstr>
      <vt:lpstr>Step 1: Login</vt:lpstr>
      <vt:lpstr>Step1: Receive password (by email)</vt:lpstr>
      <vt:lpstr>Step 2: Enter APV customer portal</vt:lpstr>
      <vt:lpstr>Step 3: Complete your personal information &amp; add bank number (IBAN)</vt:lpstr>
      <vt:lpstr>Step 3: Complete your personal information</vt:lpstr>
      <vt:lpstr>Step 3: Complete your personal information</vt:lpstr>
      <vt:lpstr>Step 4: Check your stay and overview</vt:lpstr>
      <vt:lpstr>Step 4: Check your stay and overview</vt:lpstr>
      <vt:lpstr>Step 5: Signing your contract</vt:lpstr>
      <vt:lpstr>Step 5: Signing your contract</vt:lpstr>
      <vt:lpstr>Step 5: Signing your contract</vt:lpstr>
      <vt:lpstr>Step 5: Signing your contract</vt:lpstr>
      <vt:lpstr>Step 6: Paying deposit and rents</vt:lpstr>
      <vt:lpstr>Step 6: Paying deposit and rents</vt:lpstr>
      <vt:lpstr>Step 6: Paying deposit and rents</vt:lpstr>
      <vt:lpstr>Deposit – beware the deadline!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APV Accommodation and more!</dc:title>
  <dc:creator>therese wisse</dc:creator>
  <cp:lastModifiedBy>therese wisse</cp:lastModifiedBy>
  <cp:revision>1</cp:revision>
  <dcterms:modified xsi:type="dcterms:W3CDTF">2023-09-05T08:28:20Z</dcterms:modified>
</cp:coreProperties>
</file>