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83" r:id="rId3"/>
    <p:sldId id="298" r:id="rId4"/>
    <p:sldId id="287" r:id="rId5"/>
    <p:sldId id="295" r:id="rId6"/>
    <p:sldId id="294" r:id="rId7"/>
    <p:sldId id="299" r:id="rId8"/>
    <p:sldId id="327" r:id="rId9"/>
    <p:sldId id="328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278" r:id="rId38"/>
  </p:sldIdLst>
  <p:sldSz cx="9144000" cy="5143500" type="screen16x9"/>
  <p:notesSz cx="6858000" cy="9144000"/>
  <p:embeddedFontLst>
    <p:embeddedFont>
      <p:font typeface="Barlow" panose="000005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031"/>
    <a:srgbClr val="ECB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7C9209-F277-49B3-816A-D6469E32906C}">
  <a:tblStyle styleId="{BB7C9209-F277-49B3-816A-D6469E3290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5"/>
    <p:restoredTop sz="82253"/>
  </p:normalViewPr>
  <p:slideViewPr>
    <p:cSldViewPr snapToGrid="0" snapToObjects="1">
      <p:cViewPr varScale="1">
        <p:scale>
          <a:sx n="124" d="100"/>
          <a:sy n="124" d="100"/>
        </p:scale>
        <p:origin x="129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9373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1636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152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611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674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2442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241225" y="1310875"/>
            <a:ext cx="6509100" cy="2521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32" name="Shape 32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▪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●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wa.me/31633213556" TargetMode="External"/><Relationship Id="rId4" Type="http://schemas.openxmlformats.org/officeDocument/2006/relationships/hyperlink" Target="mailto:info@apvhousing.n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APV</a:t>
            </a:r>
            <a:br>
              <a:rPr lang="en" dirty="0"/>
            </a:br>
            <a:r>
              <a:rPr lang="en" dirty="0"/>
              <a:t>Accommodation and more!</a:t>
            </a:r>
            <a:endParaRPr dirty="0"/>
          </a:p>
        </p:txBody>
      </p:sp>
      <p:pic>
        <p:nvPicPr>
          <p:cNvPr id="5" name="Afbeelding 12" descr="Logo_APV-NL-zonder-personeel-fc.png">
            <a:extLst>
              <a:ext uri="{FF2B5EF4-FFF2-40B4-BE49-F238E27FC236}">
                <a16:creationId xmlns:a16="http://schemas.microsoft.com/office/drawing/2014/main" id="{C5A219DD-F776-4C49-A56C-B21B37BA93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964702"/>
            <a:ext cx="2053114" cy="703533"/>
          </a:xfrm>
          <a:prstGeom prst="rect">
            <a:avLst/>
          </a:prstGeom>
        </p:spPr>
      </p:pic>
      <p:pic>
        <p:nvPicPr>
          <p:cNvPr id="7" name="Afbeelding 12" descr="Logo_APV-NL-zonder-personeel-fc.png">
            <a:extLst>
              <a:ext uri="{FF2B5EF4-FFF2-40B4-BE49-F238E27FC236}">
                <a16:creationId xmlns:a16="http://schemas.microsoft.com/office/drawing/2014/main" id="{4008330A-1AE8-DE4A-8720-6A5E635E47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8656" y="6117102"/>
            <a:ext cx="2053114" cy="703533"/>
          </a:xfrm>
          <a:prstGeom prst="rect">
            <a:avLst/>
          </a:prstGeom>
        </p:spPr>
      </p:pic>
      <p:pic>
        <p:nvPicPr>
          <p:cNvPr id="8" name="Afbeelding 12" descr="Logo_APV-NL-zonder-personeel-fc.png">
            <a:extLst>
              <a:ext uri="{FF2B5EF4-FFF2-40B4-BE49-F238E27FC236}">
                <a16:creationId xmlns:a16="http://schemas.microsoft.com/office/drawing/2014/main" id="{B3A128F3-EF59-EA45-A49B-59D962D7F2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1056" y="6269502"/>
            <a:ext cx="2053114" cy="703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1C04E9-456C-7C49-A80B-699E19101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53" y="4532578"/>
            <a:ext cx="1199517" cy="61092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6EFF97B-D211-462E-9E96-0015670EE60E}"/>
              </a:ext>
            </a:extLst>
          </p:cNvPr>
          <p:cNvSpPr txBox="1"/>
          <p:nvPr/>
        </p:nvSpPr>
        <p:spPr>
          <a:xfrm>
            <a:off x="7646536" y="3288262"/>
            <a:ext cx="185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City Taxes Exemption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C2C9F-8BC2-40D8-8E5A-1F2BF01E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2: </a:t>
            </a:r>
            <a:r>
              <a:rPr lang="nl-NL" dirty="0" err="1"/>
              <a:t>Agree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pre-</a:t>
            </a:r>
            <a:r>
              <a:rPr lang="nl-NL" dirty="0" err="1"/>
              <a:t>conditions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002FF2-CD0F-404D-992E-937A426D9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4E78A21-80B4-44C9-8C80-A219DA84E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88" y="1329338"/>
            <a:ext cx="7912712" cy="38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5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1E1D5-DC34-4C56-9080-82DCC600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3: </a:t>
            </a:r>
            <a:r>
              <a:rPr lang="nl-NL" dirty="0" err="1"/>
              <a:t>Indicate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year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1E1B4C-B2AE-409E-AA0B-6285BFDF21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ADE44F-9385-49B2-8D9A-8B8B62E9A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8" y="1360536"/>
            <a:ext cx="7853082" cy="3782963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18AC52EE-08B2-495E-83FC-2998434E21AB}"/>
              </a:ext>
            </a:extLst>
          </p:cNvPr>
          <p:cNvCxnSpPr>
            <a:cxnSpLocks/>
          </p:cNvCxnSpPr>
          <p:nvPr/>
        </p:nvCxnSpPr>
        <p:spPr>
          <a:xfrm flipH="1">
            <a:off x="5109883" y="3035193"/>
            <a:ext cx="384201" cy="345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18BF43DD-6EF7-4CE4-89DD-D2B791B0A00F}"/>
              </a:ext>
            </a:extLst>
          </p:cNvPr>
          <p:cNvSpPr txBox="1"/>
          <p:nvPr/>
        </p:nvSpPr>
        <p:spPr>
          <a:xfrm>
            <a:off x="5494084" y="2513596"/>
            <a:ext cx="265696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can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see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year</a:t>
            </a:r>
            <a:r>
              <a:rPr lang="nl-NL" dirty="0">
                <a:solidFill>
                  <a:srgbClr val="FF0000"/>
                </a:solidFill>
              </a:rPr>
              <a:t> on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letter </a:t>
            </a:r>
            <a:r>
              <a:rPr lang="nl-NL" dirty="0" err="1">
                <a:solidFill>
                  <a:srgbClr val="FF0000"/>
                </a:solidFill>
              </a:rPr>
              <a:t>that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received</a:t>
            </a:r>
            <a:r>
              <a:rPr lang="nl-NL" dirty="0">
                <a:solidFill>
                  <a:srgbClr val="FF0000"/>
                </a:solidFill>
              </a:rPr>
              <a:t>. See </a:t>
            </a:r>
            <a:r>
              <a:rPr lang="nl-NL" dirty="0" err="1">
                <a:solidFill>
                  <a:srgbClr val="FF0000"/>
                </a:solidFill>
              </a:rPr>
              <a:t>an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example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  <a:hlinkClick r:id="rId3" action="ppaction://hlinksldjump"/>
              </a:rPr>
              <a:t>here</a:t>
            </a:r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62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A9629-0F1F-43F4-8149-D01F43C5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4: Upload </a:t>
            </a:r>
            <a:r>
              <a:rPr lang="nl-NL" dirty="0" err="1"/>
              <a:t>pay</a:t>
            </a:r>
            <a:r>
              <a:rPr lang="nl-NL" dirty="0"/>
              <a:t> slips or </a:t>
            </a:r>
            <a:r>
              <a:rPr lang="nl-NL" dirty="0" err="1"/>
              <a:t>income</a:t>
            </a:r>
            <a:r>
              <a:rPr lang="nl-NL" dirty="0"/>
              <a:t> statement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F71138-14B1-4973-8412-33C87E348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66E7249-156F-4F54-8AFD-24C33E065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82" y="1367566"/>
            <a:ext cx="7883818" cy="3775934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BF9E4B4C-D587-41C9-AFDB-09EE5A72D031}"/>
              </a:ext>
            </a:extLst>
          </p:cNvPr>
          <p:cNvCxnSpPr>
            <a:cxnSpLocks/>
          </p:cNvCxnSpPr>
          <p:nvPr/>
        </p:nvCxnSpPr>
        <p:spPr>
          <a:xfrm flipH="1">
            <a:off x="5386509" y="3688336"/>
            <a:ext cx="576301" cy="1459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1FB86730-A89A-43D7-815C-5DB6956F326E}"/>
              </a:ext>
            </a:extLst>
          </p:cNvPr>
          <p:cNvSpPr txBox="1"/>
          <p:nvPr/>
        </p:nvSpPr>
        <p:spPr>
          <a:xfrm>
            <a:off x="6039650" y="1982481"/>
            <a:ext cx="3104350" cy="29238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 case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have a job, upload </a:t>
            </a:r>
            <a:r>
              <a:rPr lang="nl-NL" dirty="0" err="1">
                <a:solidFill>
                  <a:srgbClr val="FF0000"/>
                </a:solidFill>
              </a:rPr>
              <a:t>your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payslipls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from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last </a:t>
            </a:r>
            <a:r>
              <a:rPr lang="nl-NL" dirty="0" err="1">
                <a:solidFill>
                  <a:srgbClr val="FF0000"/>
                </a:solidFill>
              </a:rPr>
              <a:t>two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months</a:t>
            </a:r>
            <a:r>
              <a:rPr lang="nl-NL" dirty="0">
                <a:solidFill>
                  <a:srgbClr val="FF0000"/>
                </a:solidFill>
              </a:rPr>
              <a:t> here!</a:t>
            </a:r>
            <a:br>
              <a:rPr lang="nl-NL" dirty="0">
                <a:solidFill>
                  <a:srgbClr val="FF0000"/>
                </a:solidFill>
              </a:rPr>
            </a:br>
            <a:br>
              <a:rPr lang="nl-NL" dirty="0">
                <a:solidFill>
                  <a:srgbClr val="FF0000"/>
                </a:solidFill>
              </a:rPr>
            </a:br>
            <a:r>
              <a:rPr lang="nl-NL" dirty="0" err="1">
                <a:solidFill>
                  <a:srgbClr val="FF0000"/>
                </a:solidFill>
              </a:rPr>
              <a:t>If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do </a:t>
            </a:r>
            <a:r>
              <a:rPr lang="nl-NL" dirty="0" err="1">
                <a:solidFill>
                  <a:srgbClr val="FF0000"/>
                </a:solidFill>
              </a:rPr>
              <a:t>not</a:t>
            </a:r>
            <a:r>
              <a:rPr lang="nl-NL" dirty="0">
                <a:solidFill>
                  <a:srgbClr val="FF0000"/>
                </a:solidFill>
              </a:rPr>
              <a:t> have a </a:t>
            </a:r>
            <a:r>
              <a:rPr lang="nl-NL" dirty="0" err="1">
                <a:solidFill>
                  <a:srgbClr val="FF0000"/>
                </a:solidFill>
              </a:rPr>
              <a:t>work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related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income</a:t>
            </a:r>
            <a:r>
              <a:rPr lang="nl-NL" dirty="0">
                <a:solidFill>
                  <a:srgbClr val="FF0000"/>
                </a:solidFill>
              </a:rPr>
              <a:t>, </a:t>
            </a:r>
            <a:r>
              <a:rPr lang="nl-NL" dirty="0" err="1">
                <a:solidFill>
                  <a:srgbClr val="FF0000"/>
                </a:solidFill>
              </a:rPr>
              <a:t>create</a:t>
            </a:r>
            <a:r>
              <a:rPr lang="nl-NL" dirty="0">
                <a:solidFill>
                  <a:srgbClr val="FF0000"/>
                </a:solidFill>
              </a:rPr>
              <a:t> a word document </a:t>
            </a:r>
            <a:r>
              <a:rPr lang="nl-NL" dirty="0" err="1">
                <a:solidFill>
                  <a:srgbClr val="FF0000"/>
                </a:solidFill>
              </a:rPr>
              <a:t>with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following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text</a:t>
            </a:r>
            <a:r>
              <a:rPr lang="nl-NL" dirty="0">
                <a:solidFill>
                  <a:srgbClr val="FF0000"/>
                </a:solidFill>
              </a:rPr>
              <a:t>:</a:t>
            </a:r>
            <a:r>
              <a:rPr lang="nl-NL" sz="14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Mijn naam is "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fill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in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your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name" en ik woon op het adres; "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fill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in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your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address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" Ik ben student aan de HZ University of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Applied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Sciences en ik heb momenteel geen inkomen uit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werk.Sign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it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and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make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sure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your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bsn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number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is on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it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plus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the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number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that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is on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the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invoice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FF0000"/>
                </a:solidFill>
                <a:effectLst/>
                <a:latin typeface="Barlow" panose="020B0604020202020204" charset="0"/>
              </a:rPr>
              <a:t>called</a:t>
            </a:r>
            <a:r>
              <a:rPr lang="nl-NL" sz="1200" b="0" i="0" dirty="0">
                <a:solidFill>
                  <a:srgbClr val="FF0000"/>
                </a:solidFill>
                <a:effectLst/>
                <a:latin typeface="Barlow" panose="020B0604020202020204" charset="0"/>
              </a:rPr>
              <a:t> "Aanslagbiljetnummer“</a:t>
            </a:r>
            <a:r>
              <a:rPr lang="nl-NL" sz="1200" dirty="0">
                <a:solidFill>
                  <a:srgbClr val="FF0000"/>
                </a:solidFill>
              </a:rPr>
              <a:t> </a:t>
            </a:r>
            <a:endParaRPr lang="nl-NL" dirty="0">
              <a:solidFill>
                <a:srgbClr val="FF0000"/>
              </a:solidFill>
            </a:endParaRP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6848E6FB-5FAB-4274-891E-51571B989F73}"/>
              </a:ext>
            </a:extLst>
          </p:cNvPr>
          <p:cNvCxnSpPr>
            <a:cxnSpLocks/>
          </p:cNvCxnSpPr>
          <p:nvPr/>
        </p:nvCxnSpPr>
        <p:spPr>
          <a:xfrm>
            <a:off x="2650360" y="3542339"/>
            <a:ext cx="1760275" cy="813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715FF01C-70F4-42EF-B220-9E8B3558364B}"/>
              </a:ext>
            </a:extLst>
          </p:cNvPr>
          <p:cNvSpPr txBox="1"/>
          <p:nvPr/>
        </p:nvSpPr>
        <p:spPr>
          <a:xfrm>
            <a:off x="901295" y="2971230"/>
            <a:ext cx="1760275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Ja in case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have more </a:t>
            </a:r>
            <a:r>
              <a:rPr lang="nl-NL" dirty="0" err="1">
                <a:solidFill>
                  <a:srgbClr val="FF0000"/>
                </a:solidFill>
              </a:rPr>
              <a:t>than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one</a:t>
            </a:r>
            <a:r>
              <a:rPr lang="nl-NL" dirty="0">
                <a:solidFill>
                  <a:srgbClr val="FF0000"/>
                </a:solidFill>
              </a:rPr>
              <a:t> file </a:t>
            </a:r>
            <a:r>
              <a:rPr lang="nl-NL" dirty="0" err="1">
                <a:solidFill>
                  <a:srgbClr val="FF0000"/>
                </a:solidFill>
              </a:rPr>
              <a:t>to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attach</a:t>
            </a:r>
            <a:r>
              <a:rPr lang="nl-NL" dirty="0">
                <a:solidFill>
                  <a:srgbClr val="FF0000"/>
                </a:solidFill>
              </a:rPr>
              <a:t>.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Nee in case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only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needed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to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attach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one</a:t>
            </a:r>
            <a:r>
              <a:rPr lang="nl-NL" dirty="0">
                <a:solidFill>
                  <a:srgbClr val="FF0000"/>
                </a:solidFill>
              </a:rPr>
              <a:t> file.</a:t>
            </a:r>
          </a:p>
        </p:txBody>
      </p:sp>
    </p:spTree>
    <p:extLst>
      <p:ext uri="{BB962C8B-B14F-4D97-AF65-F5344CB8AC3E}">
        <p14:creationId xmlns:p14="http://schemas.microsoft.com/office/powerpoint/2010/main" val="277718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7A37E-2ADB-4D3C-9086-723B2267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5: Special subsidies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D0DFA4-E6AB-4392-9742-9A323019F9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0856DA5-2DEB-447A-8AA9-C9BD6DE06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146" y="1360074"/>
            <a:ext cx="7874853" cy="3783426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B5DB7745-B1F9-4DE3-9CEE-31386CD3B230}"/>
              </a:ext>
            </a:extLst>
          </p:cNvPr>
          <p:cNvCxnSpPr>
            <a:cxnSpLocks/>
          </p:cNvCxnSpPr>
          <p:nvPr/>
        </p:nvCxnSpPr>
        <p:spPr>
          <a:xfrm flipH="1">
            <a:off x="4844785" y="3542339"/>
            <a:ext cx="5301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5B50BE55-8E01-4669-ACFD-EA7B491AC3D2}"/>
              </a:ext>
            </a:extLst>
          </p:cNvPr>
          <p:cNvSpPr txBox="1"/>
          <p:nvPr/>
        </p:nvSpPr>
        <p:spPr>
          <a:xfrm>
            <a:off x="5428770" y="3388450"/>
            <a:ext cx="176027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Select nee here</a:t>
            </a:r>
          </a:p>
        </p:txBody>
      </p:sp>
    </p:spTree>
    <p:extLst>
      <p:ext uri="{BB962C8B-B14F-4D97-AF65-F5344CB8AC3E}">
        <p14:creationId xmlns:p14="http://schemas.microsoft.com/office/powerpoint/2010/main" val="214941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ADC31-C938-455A-9AAD-5DA19987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6: Upload 2 </a:t>
            </a:r>
            <a:r>
              <a:rPr lang="nl-NL" dirty="0" err="1"/>
              <a:t>months</a:t>
            </a:r>
            <a:r>
              <a:rPr lang="nl-NL" dirty="0"/>
              <a:t> of bank </a:t>
            </a:r>
            <a:r>
              <a:rPr lang="nl-NL" dirty="0" err="1"/>
              <a:t>transcripts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5BD867-11AC-4081-A2BB-DF57DD5347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14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3D520AC-5CAB-4423-8FF5-F24756FCA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692" y="1367758"/>
            <a:ext cx="7888307" cy="3775742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ABCAF11B-6234-413F-A835-8766444FC9E9}"/>
              </a:ext>
            </a:extLst>
          </p:cNvPr>
          <p:cNvCxnSpPr>
            <a:cxnSpLocks/>
          </p:cNvCxnSpPr>
          <p:nvPr/>
        </p:nvCxnSpPr>
        <p:spPr>
          <a:xfrm flipH="1">
            <a:off x="5374982" y="3357923"/>
            <a:ext cx="5301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C7B252FC-6938-4BCA-BE8F-EF9AD9EBE1E5}"/>
              </a:ext>
            </a:extLst>
          </p:cNvPr>
          <p:cNvSpPr txBox="1"/>
          <p:nvPr/>
        </p:nvSpPr>
        <p:spPr>
          <a:xfrm>
            <a:off x="5905179" y="2827516"/>
            <a:ext cx="2347473" cy="1600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Upload bank </a:t>
            </a:r>
            <a:r>
              <a:rPr lang="nl-NL" dirty="0" err="1">
                <a:solidFill>
                  <a:srgbClr val="FF0000"/>
                </a:solidFill>
              </a:rPr>
              <a:t>transcripts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for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2 most recent </a:t>
            </a:r>
            <a:r>
              <a:rPr lang="nl-NL" dirty="0" err="1">
                <a:solidFill>
                  <a:srgbClr val="FF0000"/>
                </a:solidFill>
              </a:rPr>
              <a:t>months</a:t>
            </a:r>
            <a:r>
              <a:rPr lang="nl-NL" dirty="0">
                <a:solidFill>
                  <a:srgbClr val="FF0000"/>
                </a:solidFill>
              </a:rPr>
              <a:t>.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saldo </a:t>
            </a:r>
            <a:r>
              <a:rPr lang="nl-NL" dirty="0" err="1">
                <a:solidFill>
                  <a:srgbClr val="FF0000"/>
                </a:solidFill>
              </a:rPr>
              <a:t>should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not</a:t>
            </a:r>
            <a:r>
              <a:rPr lang="nl-NL" dirty="0">
                <a:solidFill>
                  <a:srgbClr val="FF0000"/>
                </a:solidFill>
              </a:rPr>
              <a:t> go </a:t>
            </a:r>
            <a:r>
              <a:rPr lang="nl-NL" dirty="0" err="1">
                <a:solidFill>
                  <a:srgbClr val="FF0000"/>
                </a:solidFill>
              </a:rPr>
              <a:t>beyond</a:t>
            </a:r>
            <a:r>
              <a:rPr lang="nl-NL" dirty="0">
                <a:solidFill>
                  <a:srgbClr val="FF0000"/>
                </a:solidFill>
              </a:rPr>
              <a:t> €1000,- at </a:t>
            </a:r>
            <a:r>
              <a:rPr lang="nl-NL" dirty="0" err="1">
                <a:solidFill>
                  <a:srgbClr val="FF0000"/>
                </a:solidFill>
              </a:rPr>
              <a:t>any</a:t>
            </a:r>
            <a:r>
              <a:rPr lang="nl-NL" dirty="0">
                <a:solidFill>
                  <a:srgbClr val="FF0000"/>
                </a:solidFill>
              </a:rPr>
              <a:t> point of time in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two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months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that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are </a:t>
            </a:r>
            <a:r>
              <a:rPr lang="nl-NL" dirty="0" err="1">
                <a:solidFill>
                  <a:srgbClr val="FF0000"/>
                </a:solidFill>
              </a:rPr>
              <a:t>uploading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467B7EA-D420-4AE5-AA65-F6F568D97F14}"/>
              </a:ext>
            </a:extLst>
          </p:cNvPr>
          <p:cNvSpPr txBox="1"/>
          <p:nvPr/>
        </p:nvSpPr>
        <p:spPr>
          <a:xfrm>
            <a:off x="1016555" y="2971230"/>
            <a:ext cx="1760275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Ja in case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have more </a:t>
            </a:r>
            <a:r>
              <a:rPr lang="nl-NL" dirty="0" err="1">
                <a:solidFill>
                  <a:srgbClr val="FF0000"/>
                </a:solidFill>
              </a:rPr>
              <a:t>than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one</a:t>
            </a:r>
            <a:r>
              <a:rPr lang="nl-NL" dirty="0">
                <a:solidFill>
                  <a:srgbClr val="FF0000"/>
                </a:solidFill>
              </a:rPr>
              <a:t> file </a:t>
            </a:r>
            <a:r>
              <a:rPr lang="nl-NL" dirty="0" err="1">
                <a:solidFill>
                  <a:srgbClr val="FF0000"/>
                </a:solidFill>
              </a:rPr>
              <a:t>to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attach</a:t>
            </a:r>
            <a:r>
              <a:rPr lang="nl-NL" dirty="0">
                <a:solidFill>
                  <a:srgbClr val="FF0000"/>
                </a:solidFill>
              </a:rPr>
              <a:t>.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Nee in case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only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needed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to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attach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one</a:t>
            </a:r>
            <a:r>
              <a:rPr lang="nl-NL" dirty="0">
                <a:solidFill>
                  <a:srgbClr val="FF0000"/>
                </a:solidFill>
              </a:rPr>
              <a:t> file.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C6A42250-CADB-4B6A-B674-06330F6A7A46}"/>
              </a:ext>
            </a:extLst>
          </p:cNvPr>
          <p:cNvCxnSpPr>
            <a:cxnSpLocks/>
          </p:cNvCxnSpPr>
          <p:nvPr/>
        </p:nvCxnSpPr>
        <p:spPr>
          <a:xfrm flipH="1" flipV="1">
            <a:off x="2776830" y="3734440"/>
            <a:ext cx="1690155" cy="213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692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F2C64-B5A5-4A03-BA61-28D454BA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7: Upload </a:t>
            </a:r>
            <a:r>
              <a:rPr lang="nl-NL" dirty="0" err="1"/>
              <a:t>your</a:t>
            </a:r>
            <a:r>
              <a:rPr lang="nl-NL" dirty="0"/>
              <a:t> health </a:t>
            </a:r>
            <a:r>
              <a:rPr lang="nl-NL" dirty="0" err="1"/>
              <a:t>insurance</a:t>
            </a:r>
            <a:r>
              <a:rPr lang="nl-NL" dirty="0"/>
              <a:t> policy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F4677A-B3AA-4633-87B1-BD15A97955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5761539-8BCE-45EA-BF33-F1B9C35E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640" y="1360074"/>
            <a:ext cx="7879360" cy="378342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8F1822F-1F6C-415D-A967-C3C135DC796C}"/>
              </a:ext>
            </a:extLst>
          </p:cNvPr>
          <p:cNvSpPr txBox="1"/>
          <p:nvPr/>
        </p:nvSpPr>
        <p:spPr>
          <a:xfrm>
            <a:off x="6289381" y="3004248"/>
            <a:ext cx="2347473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Upload </a:t>
            </a:r>
            <a:r>
              <a:rPr lang="nl-NL" dirty="0" err="1">
                <a:solidFill>
                  <a:srgbClr val="FF0000"/>
                </a:solidFill>
              </a:rPr>
              <a:t>your</a:t>
            </a:r>
            <a:r>
              <a:rPr lang="nl-NL" dirty="0">
                <a:solidFill>
                  <a:srgbClr val="FF0000"/>
                </a:solidFill>
              </a:rPr>
              <a:t> most recent </a:t>
            </a:r>
            <a:r>
              <a:rPr lang="nl-NL" dirty="0" err="1">
                <a:solidFill>
                  <a:srgbClr val="FF0000"/>
                </a:solidFill>
              </a:rPr>
              <a:t>insurance</a:t>
            </a:r>
            <a:r>
              <a:rPr lang="nl-NL" dirty="0">
                <a:solidFill>
                  <a:srgbClr val="FF0000"/>
                </a:solidFill>
              </a:rPr>
              <a:t> policy. </a:t>
            </a:r>
            <a:r>
              <a:rPr lang="nl-NL" dirty="0" err="1">
                <a:solidFill>
                  <a:srgbClr val="FF0000"/>
                </a:solidFill>
              </a:rPr>
              <a:t>If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do </a:t>
            </a:r>
            <a:r>
              <a:rPr lang="nl-NL" dirty="0" err="1">
                <a:solidFill>
                  <a:srgbClr val="FF0000"/>
                </a:solidFill>
              </a:rPr>
              <a:t>not</a:t>
            </a:r>
            <a:r>
              <a:rPr lang="nl-NL" dirty="0">
                <a:solidFill>
                  <a:srgbClr val="FF0000"/>
                </a:solidFill>
              </a:rPr>
              <a:t> have </a:t>
            </a:r>
            <a:r>
              <a:rPr lang="nl-NL" dirty="0" err="1">
                <a:solidFill>
                  <a:srgbClr val="FF0000"/>
                </a:solidFill>
              </a:rPr>
              <a:t>one</a:t>
            </a:r>
            <a:r>
              <a:rPr lang="nl-NL" dirty="0">
                <a:solidFill>
                  <a:srgbClr val="FF0000"/>
                </a:solidFill>
              </a:rPr>
              <a:t>, upload </a:t>
            </a:r>
            <a:r>
              <a:rPr lang="nl-NL" dirty="0" err="1">
                <a:solidFill>
                  <a:srgbClr val="FF0000"/>
                </a:solidFill>
              </a:rPr>
              <a:t>an</a:t>
            </a:r>
            <a:r>
              <a:rPr lang="nl-NL" dirty="0">
                <a:solidFill>
                  <a:srgbClr val="FF0000"/>
                </a:solidFill>
              </a:rPr>
              <a:t> European health card.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94AF94B2-FEA3-454F-BD90-84CCC1E48543}"/>
              </a:ext>
            </a:extLst>
          </p:cNvPr>
          <p:cNvCxnSpPr>
            <a:cxnSpLocks/>
          </p:cNvCxnSpPr>
          <p:nvPr/>
        </p:nvCxnSpPr>
        <p:spPr>
          <a:xfrm flipH="1">
            <a:off x="5444139" y="3357923"/>
            <a:ext cx="84524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30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9E20B-1266-460D-B92D-A71C61C0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8: </a:t>
            </a:r>
            <a:r>
              <a:rPr lang="nl-NL" dirty="0" err="1"/>
              <a:t>Additional</a:t>
            </a:r>
            <a:r>
              <a:rPr lang="nl-NL" dirty="0"/>
              <a:t> </a:t>
            </a:r>
            <a:r>
              <a:rPr lang="nl-NL" dirty="0" err="1"/>
              <a:t>explanation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79112C-E94E-4632-8BF8-A430D36A2E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62DF03-80CA-4545-B50B-3B6E692EC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82" y="1367758"/>
            <a:ext cx="7875118" cy="3775742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14225ADE-AED1-4A51-B6F2-84E1F414FEF5}"/>
              </a:ext>
            </a:extLst>
          </p:cNvPr>
          <p:cNvCxnSpPr>
            <a:cxnSpLocks/>
          </p:cNvCxnSpPr>
          <p:nvPr/>
        </p:nvCxnSpPr>
        <p:spPr>
          <a:xfrm flipH="1">
            <a:off x="4844784" y="3442447"/>
            <a:ext cx="2266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66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5A96F-70FB-4B30-8F26-D3AD5E50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9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634B35-502E-45CA-AD40-A41A0C9DAC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BEB775-C251-4D93-B02B-83676D5AC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182" y="1376417"/>
            <a:ext cx="7883818" cy="3767083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8F258AD6-0F22-45AA-BB5C-1D150423D1FA}"/>
              </a:ext>
            </a:extLst>
          </p:cNvPr>
          <p:cNvCxnSpPr>
            <a:cxnSpLocks/>
          </p:cNvCxnSpPr>
          <p:nvPr/>
        </p:nvCxnSpPr>
        <p:spPr>
          <a:xfrm flipH="1">
            <a:off x="4790996" y="3550023"/>
            <a:ext cx="2266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5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4A3F0-B29A-41AD-9FE1-001D5E0C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10: </a:t>
            </a:r>
            <a:r>
              <a:rPr lang="nl-NL" dirty="0" err="1"/>
              <a:t>Variable</a:t>
            </a:r>
            <a:r>
              <a:rPr lang="nl-NL" dirty="0"/>
              <a:t> </a:t>
            </a:r>
            <a:r>
              <a:rPr lang="nl-NL" dirty="0" err="1"/>
              <a:t>income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CEDD19-4E25-4849-9A1D-1F325CD899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F5E60F-28A8-4378-9BB5-75E2CF863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38" y="1352390"/>
            <a:ext cx="7877361" cy="3791110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5E093EC-74B1-4814-B3F6-45FB13F86B20}"/>
              </a:ext>
            </a:extLst>
          </p:cNvPr>
          <p:cNvCxnSpPr>
            <a:cxnSpLocks/>
          </p:cNvCxnSpPr>
          <p:nvPr/>
        </p:nvCxnSpPr>
        <p:spPr>
          <a:xfrm flipH="1">
            <a:off x="4844784" y="3526971"/>
            <a:ext cx="2266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18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5B335-76E3-4624-95CF-251AF97E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11: </a:t>
            </a:r>
            <a:r>
              <a:rPr lang="nl-NL" dirty="0" err="1"/>
              <a:t>Registered</a:t>
            </a:r>
            <a:r>
              <a:rPr lang="nl-NL" dirty="0"/>
              <a:t> vehicle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D4D6EB-3B82-4E64-8C02-9683F842B0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415CA4-9F60-4659-873E-4A786E3D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14" y="1356231"/>
            <a:ext cx="7899186" cy="3794953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4F437B5-C3AB-440B-BE18-98FCB9F36781}"/>
              </a:ext>
            </a:extLst>
          </p:cNvPr>
          <p:cNvCxnSpPr>
            <a:cxnSpLocks/>
          </p:cNvCxnSpPr>
          <p:nvPr/>
        </p:nvCxnSpPr>
        <p:spPr>
          <a:xfrm flipH="1">
            <a:off x="4952360" y="3442447"/>
            <a:ext cx="117949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3B4643B8-748C-455A-A6C1-017106244BCF}"/>
              </a:ext>
            </a:extLst>
          </p:cNvPr>
          <p:cNvSpPr txBox="1"/>
          <p:nvPr/>
        </p:nvSpPr>
        <p:spPr>
          <a:xfrm>
            <a:off x="6131859" y="3036062"/>
            <a:ext cx="2347473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Select Nee in case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do </a:t>
            </a:r>
            <a:r>
              <a:rPr lang="nl-NL" dirty="0" err="1">
                <a:solidFill>
                  <a:srgbClr val="FF0000"/>
                </a:solidFill>
              </a:rPr>
              <a:t>not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own</a:t>
            </a:r>
            <a:r>
              <a:rPr lang="nl-NL" dirty="0">
                <a:solidFill>
                  <a:srgbClr val="FF0000"/>
                </a:solidFill>
              </a:rPr>
              <a:t> a </a:t>
            </a:r>
            <a:r>
              <a:rPr lang="nl-NL" dirty="0" err="1">
                <a:solidFill>
                  <a:srgbClr val="FF0000"/>
                </a:solidFill>
              </a:rPr>
              <a:t>registered</a:t>
            </a:r>
            <a:r>
              <a:rPr lang="nl-NL" dirty="0">
                <a:solidFill>
                  <a:srgbClr val="FF0000"/>
                </a:solidFill>
              </a:rPr>
              <a:t> vehicle in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Netherlands.</a:t>
            </a:r>
            <a:br>
              <a:rPr lang="nl-NL" dirty="0">
                <a:solidFill>
                  <a:srgbClr val="FF0000"/>
                </a:solidFill>
              </a:rPr>
            </a:b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Select Ja </a:t>
            </a:r>
            <a:r>
              <a:rPr lang="nl-NL" dirty="0" err="1">
                <a:solidFill>
                  <a:srgbClr val="FF0000"/>
                </a:solidFill>
              </a:rPr>
              <a:t>otherwise</a:t>
            </a:r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884918D-327B-4E8E-89B8-9D8D67633DA0}"/>
              </a:ext>
            </a:extLst>
          </p:cNvPr>
          <p:cNvSpPr txBox="1"/>
          <p:nvPr/>
        </p:nvSpPr>
        <p:spPr>
          <a:xfrm>
            <a:off x="4293454" y="4205613"/>
            <a:ext cx="2347473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Proceed </a:t>
            </a:r>
            <a:r>
              <a:rPr lang="nl-NL" dirty="0" err="1">
                <a:solidFill>
                  <a:srgbClr val="FF0000"/>
                </a:solidFill>
              </a:rPr>
              <a:t>with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thus</a:t>
            </a:r>
            <a:r>
              <a:rPr lang="nl-NL" dirty="0">
                <a:solidFill>
                  <a:srgbClr val="FF0000"/>
                </a:solidFill>
              </a:rPr>
              <a:t> guide </a:t>
            </a:r>
            <a:r>
              <a:rPr lang="nl-NL" dirty="0">
                <a:solidFill>
                  <a:srgbClr val="FF0000"/>
                </a:solidFill>
                <a:hlinkClick r:id="rId3" action="ppaction://hlinksldjump"/>
              </a:rPr>
              <a:t>HERE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if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do </a:t>
            </a:r>
            <a:r>
              <a:rPr lang="nl-NL" dirty="0" err="1">
                <a:solidFill>
                  <a:srgbClr val="FF0000"/>
                </a:solidFill>
              </a:rPr>
              <a:t>not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own</a:t>
            </a:r>
            <a:r>
              <a:rPr lang="nl-NL" dirty="0">
                <a:solidFill>
                  <a:srgbClr val="FF0000"/>
                </a:solidFill>
              </a:rPr>
              <a:t> a vehicle. </a:t>
            </a:r>
            <a:r>
              <a:rPr lang="nl-NL" dirty="0" err="1">
                <a:solidFill>
                  <a:srgbClr val="FF0000"/>
                </a:solidFill>
              </a:rPr>
              <a:t>Otherwise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just</a:t>
            </a:r>
            <a:r>
              <a:rPr lang="nl-NL" dirty="0">
                <a:solidFill>
                  <a:srgbClr val="FF0000"/>
                </a:solidFill>
              </a:rPr>
              <a:t> go </a:t>
            </a:r>
            <a:r>
              <a:rPr lang="nl-NL" dirty="0" err="1">
                <a:solidFill>
                  <a:srgbClr val="FF0000"/>
                </a:solidFill>
              </a:rPr>
              <a:t>to</a:t>
            </a:r>
            <a:r>
              <a:rPr lang="nl-NL" dirty="0">
                <a:solidFill>
                  <a:srgbClr val="FF0000"/>
                </a:solidFill>
              </a:rPr>
              <a:t> next slide.</a:t>
            </a:r>
          </a:p>
        </p:txBody>
      </p:sp>
    </p:spTree>
    <p:extLst>
      <p:ext uri="{BB962C8B-B14F-4D97-AF65-F5344CB8AC3E}">
        <p14:creationId xmlns:p14="http://schemas.microsoft.com/office/powerpoint/2010/main" val="366953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377A-CF0F-6D4F-B8E5-11E0404F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A0149-6D54-EE4B-86EA-296C34017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331" y="1516125"/>
            <a:ext cx="7085700" cy="3036900"/>
          </a:xfrm>
        </p:spPr>
        <p:txBody>
          <a:bodyPr/>
          <a:lstStyle/>
          <a:p>
            <a:r>
              <a:rPr lang="en-GB" dirty="0"/>
              <a:t>What are city taxes? Does everybody receive them?</a:t>
            </a:r>
          </a:p>
          <a:p>
            <a:r>
              <a:rPr lang="en-GB" dirty="0"/>
              <a:t>Prerequisites for application</a:t>
            </a:r>
          </a:p>
          <a:p>
            <a:r>
              <a:rPr lang="en-GB" dirty="0"/>
              <a:t>Necessary documents for tax exemption</a:t>
            </a:r>
          </a:p>
          <a:p>
            <a:r>
              <a:rPr lang="en-GB" dirty="0"/>
              <a:t>Procedure with screenshots.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4418-250E-1A4B-80B3-A97EBB3C47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3EBD4-62D4-C04F-8732-98EE1B98A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838" y="4553025"/>
            <a:ext cx="1199517" cy="6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4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B4BF7-2E75-4F9B-87D8-B0DE3039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11 (plus):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73303D-C086-4F2B-B0ED-4F3418B0B0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8AAD4EE-CC75-4BB5-B0B1-18923221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140" y="1375442"/>
            <a:ext cx="7885859" cy="3768058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ADB8B99E-6652-4C23-B831-D9692C311AEB}"/>
              </a:ext>
            </a:extLst>
          </p:cNvPr>
          <p:cNvCxnSpPr>
            <a:cxnSpLocks/>
          </p:cNvCxnSpPr>
          <p:nvPr/>
        </p:nvCxnSpPr>
        <p:spPr>
          <a:xfrm flipH="1">
            <a:off x="5374982" y="3365607"/>
            <a:ext cx="117949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11332CA3-9F3B-46C8-90D2-9BBCD2ABBC60}"/>
              </a:ext>
            </a:extLst>
          </p:cNvPr>
          <p:cNvSpPr txBox="1"/>
          <p:nvPr/>
        </p:nvSpPr>
        <p:spPr>
          <a:xfrm>
            <a:off x="6599727" y="3143992"/>
            <a:ext cx="234747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Upload </a:t>
            </a:r>
            <a:r>
              <a:rPr lang="nl-NL" dirty="0" err="1">
                <a:solidFill>
                  <a:srgbClr val="FF0000"/>
                </a:solidFill>
              </a:rPr>
              <a:t>license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plate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and</a:t>
            </a:r>
            <a:r>
              <a:rPr lang="nl-NL" dirty="0">
                <a:solidFill>
                  <a:srgbClr val="FF0000"/>
                </a:solidFill>
              </a:rPr>
              <a:t> card of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vehicle</a:t>
            </a:r>
          </a:p>
        </p:txBody>
      </p:sp>
    </p:spTree>
    <p:extLst>
      <p:ext uri="{BB962C8B-B14F-4D97-AF65-F5344CB8AC3E}">
        <p14:creationId xmlns:p14="http://schemas.microsoft.com/office/powerpoint/2010/main" val="2482507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A6078-2B43-4337-835F-B6C09B65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12: </a:t>
            </a:r>
            <a:r>
              <a:rPr lang="nl-NL" dirty="0" err="1"/>
              <a:t>Roommate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7F6A40-38B1-4D22-A025-2492F7EE6E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485A8F-BF6C-4228-9AE1-D5E866917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00" y="1200175"/>
            <a:ext cx="7921700" cy="399325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97ADD90-EAE9-4268-9ECF-40D981A511FA}"/>
              </a:ext>
            </a:extLst>
          </p:cNvPr>
          <p:cNvSpPr txBox="1"/>
          <p:nvPr/>
        </p:nvSpPr>
        <p:spPr>
          <a:xfrm>
            <a:off x="6677426" y="3943325"/>
            <a:ext cx="2347473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Fill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this</a:t>
            </a:r>
            <a:r>
              <a:rPr lang="nl-NL" dirty="0">
                <a:solidFill>
                  <a:srgbClr val="FF0000"/>
                </a:solidFill>
              </a:rPr>
              <a:t> in case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have a </a:t>
            </a:r>
            <a:r>
              <a:rPr lang="nl-NL" dirty="0" err="1">
                <a:solidFill>
                  <a:srgbClr val="FF0000"/>
                </a:solidFill>
              </a:rPr>
              <a:t>registered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roommate</a:t>
            </a:r>
            <a:r>
              <a:rPr lang="nl-NL" dirty="0">
                <a:solidFill>
                  <a:srgbClr val="FF0000"/>
                </a:solidFill>
              </a:rPr>
              <a:t>, </a:t>
            </a:r>
            <a:r>
              <a:rPr lang="nl-NL" dirty="0" err="1">
                <a:solidFill>
                  <a:srgbClr val="FF0000"/>
                </a:solidFill>
              </a:rPr>
              <a:t>otherwise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leave</a:t>
            </a:r>
            <a:r>
              <a:rPr lang="nl-NL" dirty="0">
                <a:solidFill>
                  <a:srgbClr val="FF0000"/>
                </a:solidFill>
              </a:rPr>
              <a:t> blank </a:t>
            </a:r>
            <a:r>
              <a:rPr lang="nl-NL" dirty="0" err="1">
                <a:solidFill>
                  <a:srgbClr val="FF0000"/>
                </a:solidFill>
              </a:rPr>
              <a:t>and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proceed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to</a:t>
            </a:r>
            <a:r>
              <a:rPr lang="nl-NL" dirty="0">
                <a:solidFill>
                  <a:srgbClr val="FF0000"/>
                </a:solidFill>
              </a:rPr>
              <a:t> next step.</a:t>
            </a:r>
          </a:p>
        </p:txBody>
      </p:sp>
    </p:spTree>
    <p:extLst>
      <p:ext uri="{BB962C8B-B14F-4D97-AF65-F5344CB8AC3E}">
        <p14:creationId xmlns:p14="http://schemas.microsoft.com/office/powerpoint/2010/main" val="143736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2892B-5C54-440C-BCA8-9D92F438D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13: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9B137B-45D5-4E25-9118-A10A918677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EA65CDE-243A-4317-9DE8-02E801F9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00" y="1130396"/>
            <a:ext cx="7921700" cy="4013104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D04D5ED-FF43-4C6D-93FB-F0BE082582A0}"/>
              </a:ext>
            </a:extLst>
          </p:cNvPr>
          <p:cNvCxnSpPr>
            <a:cxnSpLocks/>
          </p:cNvCxnSpPr>
          <p:nvPr/>
        </p:nvCxnSpPr>
        <p:spPr>
          <a:xfrm flipH="1">
            <a:off x="4790995" y="3304135"/>
            <a:ext cx="2266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151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EE882-0C73-4E46-98F5-81E07523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14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E82953-6BCC-4B87-B988-7890C03566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5316FE-8DC8-4F96-9335-4387253BF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00" y="1123971"/>
            <a:ext cx="7921700" cy="4019529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65A0C55E-9700-4EF5-98BB-D7E201394FAC}"/>
              </a:ext>
            </a:extLst>
          </p:cNvPr>
          <p:cNvCxnSpPr>
            <a:cxnSpLocks/>
          </p:cNvCxnSpPr>
          <p:nvPr/>
        </p:nvCxnSpPr>
        <p:spPr>
          <a:xfrm flipH="1">
            <a:off x="4731445" y="3181190"/>
            <a:ext cx="2266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102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C1598-2DDA-4491-8CFF-6EA8C2E1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15: Upload </a:t>
            </a:r>
            <a:r>
              <a:rPr lang="nl-NL" dirty="0" err="1"/>
              <a:t>rental</a:t>
            </a:r>
            <a:r>
              <a:rPr lang="nl-NL" dirty="0"/>
              <a:t> agreement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accommodation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3304C9-8B9C-40AB-A4EE-FF253404D8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7E3187-EAB6-4CFF-84D2-D75CEFE0D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00" y="1140374"/>
            <a:ext cx="7921700" cy="4003126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A806B909-78C3-46F8-ABBD-176558A4ADE4}"/>
              </a:ext>
            </a:extLst>
          </p:cNvPr>
          <p:cNvCxnSpPr>
            <a:cxnSpLocks/>
          </p:cNvCxnSpPr>
          <p:nvPr/>
        </p:nvCxnSpPr>
        <p:spPr>
          <a:xfrm flipH="1">
            <a:off x="5390350" y="3119718"/>
            <a:ext cx="2266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4DCC69C8-3300-44B8-A854-FDF5DF9A9E11}"/>
              </a:ext>
            </a:extLst>
          </p:cNvPr>
          <p:cNvSpPr txBox="1"/>
          <p:nvPr/>
        </p:nvSpPr>
        <p:spPr>
          <a:xfrm>
            <a:off x="5657128" y="2867561"/>
            <a:ext cx="234747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Upload </a:t>
            </a:r>
            <a:r>
              <a:rPr lang="nl-NL" dirty="0" err="1">
                <a:solidFill>
                  <a:srgbClr val="FF0000"/>
                </a:solidFill>
              </a:rPr>
              <a:t>your</a:t>
            </a:r>
            <a:r>
              <a:rPr lang="nl-NL" dirty="0">
                <a:solidFill>
                  <a:srgbClr val="FF0000"/>
                </a:solidFill>
              </a:rPr>
              <a:t> APV contract here.</a:t>
            </a:r>
          </a:p>
        </p:txBody>
      </p:sp>
    </p:spTree>
    <p:extLst>
      <p:ext uri="{BB962C8B-B14F-4D97-AF65-F5344CB8AC3E}">
        <p14:creationId xmlns:p14="http://schemas.microsoft.com/office/powerpoint/2010/main" val="1579866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8BB6FF-E0ED-43AE-B8AF-C2BB4D10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16: Do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receive</a:t>
            </a:r>
            <a:r>
              <a:rPr lang="nl-NL" dirty="0"/>
              <a:t> student </a:t>
            </a:r>
            <a:r>
              <a:rPr lang="nl-NL" dirty="0" err="1"/>
              <a:t>grants</a:t>
            </a:r>
            <a:r>
              <a:rPr lang="nl-NL" dirty="0"/>
              <a:t>? (DUO)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8C82B2-EC2B-47F7-99DB-03B336A8E0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E61758-7969-43D6-97A3-087230ECD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00" y="1171568"/>
            <a:ext cx="7921700" cy="397193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C8ADCB3-D26A-4856-A871-4B9784645D87}"/>
              </a:ext>
            </a:extLst>
          </p:cNvPr>
          <p:cNvSpPr txBox="1"/>
          <p:nvPr/>
        </p:nvSpPr>
        <p:spPr>
          <a:xfrm>
            <a:off x="6131859" y="3036062"/>
            <a:ext cx="2347473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Select Nee in case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do </a:t>
            </a:r>
            <a:r>
              <a:rPr lang="nl-NL" dirty="0" err="1">
                <a:solidFill>
                  <a:srgbClr val="FF0000"/>
                </a:solidFill>
              </a:rPr>
              <a:t>not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receive</a:t>
            </a:r>
            <a:r>
              <a:rPr lang="nl-NL" dirty="0">
                <a:solidFill>
                  <a:srgbClr val="FF0000"/>
                </a:solidFill>
              </a:rPr>
              <a:t> student </a:t>
            </a:r>
            <a:r>
              <a:rPr lang="nl-NL" dirty="0" err="1">
                <a:solidFill>
                  <a:srgbClr val="FF0000"/>
                </a:solidFill>
              </a:rPr>
              <a:t>grants</a:t>
            </a:r>
            <a:r>
              <a:rPr lang="nl-NL" dirty="0">
                <a:solidFill>
                  <a:srgbClr val="FF0000"/>
                </a:solidFill>
              </a:rPr>
              <a:t>. </a:t>
            </a:r>
            <a:br>
              <a:rPr lang="nl-NL" dirty="0">
                <a:solidFill>
                  <a:srgbClr val="FF0000"/>
                </a:solidFill>
              </a:rPr>
            </a:b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Select Ja </a:t>
            </a:r>
            <a:r>
              <a:rPr lang="nl-NL" dirty="0" err="1">
                <a:solidFill>
                  <a:srgbClr val="FF0000"/>
                </a:solidFill>
              </a:rPr>
              <a:t>otherwise</a:t>
            </a:r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BB09B33-C9C3-46A7-BD1E-A385B2B1F610}"/>
              </a:ext>
            </a:extLst>
          </p:cNvPr>
          <p:cNvSpPr txBox="1"/>
          <p:nvPr/>
        </p:nvSpPr>
        <p:spPr>
          <a:xfrm>
            <a:off x="4293454" y="4205613"/>
            <a:ext cx="2347473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Proceed </a:t>
            </a:r>
            <a:r>
              <a:rPr lang="nl-NL" dirty="0" err="1">
                <a:solidFill>
                  <a:srgbClr val="FF0000"/>
                </a:solidFill>
              </a:rPr>
              <a:t>with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this</a:t>
            </a:r>
            <a:r>
              <a:rPr lang="nl-NL" dirty="0">
                <a:solidFill>
                  <a:srgbClr val="FF0000"/>
                </a:solidFill>
              </a:rPr>
              <a:t> guide </a:t>
            </a:r>
            <a:r>
              <a:rPr lang="nl-NL" dirty="0">
                <a:solidFill>
                  <a:srgbClr val="FF0000"/>
                </a:solidFill>
                <a:hlinkClick r:id="rId3" action="ppaction://hlinksldjump"/>
              </a:rPr>
              <a:t>HERE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if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do </a:t>
            </a:r>
            <a:r>
              <a:rPr lang="nl-NL" dirty="0" err="1">
                <a:solidFill>
                  <a:srgbClr val="FF0000"/>
                </a:solidFill>
              </a:rPr>
              <a:t>not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receive</a:t>
            </a:r>
            <a:r>
              <a:rPr lang="nl-NL" dirty="0">
                <a:solidFill>
                  <a:srgbClr val="FF0000"/>
                </a:solidFill>
              </a:rPr>
              <a:t> student </a:t>
            </a:r>
            <a:r>
              <a:rPr lang="nl-NL" dirty="0" err="1">
                <a:solidFill>
                  <a:srgbClr val="FF0000"/>
                </a:solidFill>
              </a:rPr>
              <a:t>grants</a:t>
            </a:r>
            <a:r>
              <a:rPr lang="nl-NL" dirty="0">
                <a:solidFill>
                  <a:srgbClr val="FF0000"/>
                </a:solidFill>
              </a:rPr>
              <a:t>. </a:t>
            </a:r>
            <a:r>
              <a:rPr lang="nl-NL" dirty="0" err="1">
                <a:solidFill>
                  <a:srgbClr val="FF0000"/>
                </a:solidFill>
              </a:rPr>
              <a:t>Otherwise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just</a:t>
            </a:r>
            <a:r>
              <a:rPr lang="nl-NL" dirty="0">
                <a:solidFill>
                  <a:srgbClr val="FF0000"/>
                </a:solidFill>
              </a:rPr>
              <a:t> go </a:t>
            </a:r>
            <a:r>
              <a:rPr lang="nl-NL" dirty="0" err="1">
                <a:solidFill>
                  <a:srgbClr val="FF0000"/>
                </a:solidFill>
              </a:rPr>
              <a:t>to</a:t>
            </a:r>
            <a:r>
              <a:rPr lang="nl-NL" dirty="0">
                <a:solidFill>
                  <a:srgbClr val="FF0000"/>
                </a:solidFill>
              </a:rPr>
              <a:t> next slide.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5E671469-5B13-4757-9EE7-D45FAC2DCAEA}"/>
              </a:ext>
            </a:extLst>
          </p:cNvPr>
          <p:cNvCxnSpPr>
            <a:cxnSpLocks/>
          </p:cNvCxnSpPr>
          <p:nvPr/>
        </p:nvCxnSpPr>
        <p:spPr>
          <a:xfrm flipH="1">
            <a:off x="4906256" y="3258030"/>
            <a:ext cx="110265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598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981C0-9C71-4B49-B4DD-D1561589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16 (Plus): Upload DUO screenshot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B37FF3-3328-490D-B6E4-3E725B29C8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8208191-63A4-4DC9-92B7-3E039CB1D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00" y="1197760"/>
            <a:ext cx="7921700" cy="394573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1DCFB71-DE11-4248-97B0-8595583036A8}"/>
              </a:ext>
            </a:extLst>
          </p:cNvPr>
          <p:cNvSpPr txBox="1"/>
          <p:nvPr/>
        </p:nvSpPr>
        <p:spPr>
          <a:xfrm>
            <a:off x="6402927" y="2913118"/>
            <a:ext cx="2347473" cy="1600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Upload a screenshot </a:t>
            </a:r>
            <a:r>
              <a:rPr lang="nl-NL" dirty="0" err="1">
                <a:solidFill>
                  <a:srgbClr val="FF0000"/>
                </a:solidFill>
              </a:rPr>
              <a:t>which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summarizes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student </a:t>
            </a:r>
            <a:r>
              <a:rPr lang="nl-NL" dirty="0" err="1">
                <a:solidFill>
                  <a:srgbClr val="FF0000"/>
                </a:solidFill>
              </a:rPr>
              <a:t>grants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and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financing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that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are </a:t>
            </a:r>
            <a:r>
              <a:rPr lang="nl-NL" dirty="0" err="1">
                <a:solidFill>
                  <a:srgbClr val="FF0000"/>
                </a:solidFill>
              </a:rPr>
              <a:t>receiving</a:t>
            </a:r>
            <a:r>
              <a:rPr lang="nl-NL" dirty="0">
                <a:solidFill>
                  <a:srgbClr val="FF0000"/>
                </a:solidFill>
              </a:rPr>
              <a:t>. </a:t>
            </a:r>
            <a:r>
              <a:rPr lang="nl-NL" dirty="0" err="1">
                <a:solidFill>
                  <a:srgbClr val="FF0000"/>
                </a:solidFill>
              </a:rPr>
              <a:t>If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it</a:t>
            </a:r>
            <a:r>
              <a:rPr lang="nl-NL" dirty="0">
                <a:solidFill>
                  <a:srgbClr val="FF0000"/>
                </a:solidFill>
              </a:rPr>
              <a:t> is </a:t>
            </a:r>
            <a:r>
              <a:rPr lang="nl-NL" dirty="0" err="1">
                <a:solidFill>
                  <a:srgbClr val="FF0000"/>
                </a:solidFill>
              </a:rPr>
              <a:t>issued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by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Netherlands,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can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find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this</a:t>
            </a:r>
            <a:r>
              <a:rPr lang="nl-NL" dirty="0">
                <a:solidFill>
                  <a:srgbClr val="FF0000"/>
                </a:solidFill>
              </a:rPr>
              <a:t> info on DUO.nl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D1C529C5-19E3-4F8F-90DD-F96CF0BBC9A1}"/>
              </a:ext>
            </a:extLst>
          </p:cNvPr>
          <p:cNvCxnSpPr>
            <a:cxnSpLocks/>
          </p:cNvCxnSpPr>
          <p:nvPr/>
        </p:nvCxnSpPr>
        <p:spPr>
          <a:xfrm flipH="1">
            <a:off x="5382666" y="3173506"/>
            <a:ext cx="9489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095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C87F3-DC95-47EA-8AED-C187F5E0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17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3F2813-BD8C-4488-8B92-DEDA479F0F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5173784-5171-44FE-8078-AC43D89E3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97" y="1223420"/>
            <a:ext cx="7891503" cy="3920080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25F05872-13CE-4699-BFE9-24E29203CF2E}"/>
              </a:ext>
            </a:extLst>
          </p:cNvPr>
          <p:cNvCxnSpPr>
            <a:cxnSpLocks/>
          </p:cNvCxnSpPr>
          <p:nvPr/>
        </p:nvCxnSpPr>
        <p:spPr>
          <a:xfrm flipH="1">
            <a:off x="4833259" y="3342555"/>
            <a:ext cx="2266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88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E4A17-5E46-4F5C-A107-927BF3C1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18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25919D-2C02-4F8A-8B91-5A0D2EF848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9C43E1-D6FC-427A-810C-6C896C1DA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00" y="1199653"/>
            <a:ext cx="7921700" cy="3943847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4D75127-1FC0-460F-8435-6C736F91D699}"/>
              </a:ext>
            </a:extLst>
          </p:cNvPr>
          <p:cNvCxnSpPr>
            <a:cxnSpLocks/>
          </p:cNvCxnSpPr>
          <p:nvPr/>
        </p:nvCxnSpPr>
        <p:spPr>
          <a:xfrm flipH="1">
            <a:off x="4810207" y="3334871"/>
            <a:ext cx="2266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30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6E0E7-F0AD-43E5-944F-F09D8789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19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B687FF-4BAF-4067-9E64-7983BA1A9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76FAF6-C0C0-4F00-9922-53165416C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13" y="1203234"/>
            <a:ext cx="7899187" cy="3940265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6483D47C-440B-4809-B812-2B7C39089847}"/>
              </a:ext>
            </a:extLst>
          </p:cNvPr>
          <p:cNvCxnSpPr>
            <a:cxnSpLocks/>
          </p:cNvCxnSpPr>
          <p:nvPr/>
        </p:nvCxnSpPr>
        <p:spPr>
          <a:xfrm flipH="1">
            <a:off x="4833259" y="3334871"/>
            <a:ext cx="2266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34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871B1B7-E8C5-4473-BE4A-8CCB53D742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92E592-E0D3-4CA1-A114-777E11E89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37" y="393675"/>
            <a:ext cx="7379707" cy="4520349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BCB6567F-FD8E-4261-A8CD-F818FF409EF5}"/>
              </a:ext>
            </a:extLst>
          </p:cNvPr>
          <p:cNvSpPr/>
          <p:nvPr/>
        </p:nvSpPr>
        <p:spPr>
          <a:xfrm>
            <a:off x="2773936" y="3092823"/>
            <a:ext cx="429662" cy="192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68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8411A-96E5-4CD7-9DDE-31BBB890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20: Subsidies (</a:t>
            </a:r>
            <a:r>
              <a:rPr lang="nl-NL" dirty="0" err="1"/>
              <a:t>housing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/or health)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548CBA-A08C-49C0-A2D9-F3B103F5E6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6994687-6EED-4476-87B4-FF3CD04D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00" y="1199219"/>
            <a:ext cx="7921700" cy="394428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B003E68-6B77-434A-9395-164540344B0F}"/>
              </a:ext>
            </a:extLst>
          </p:cNvPr>
          <p:cNvSpPr txBox="1"/>
          <p:nvPr/>
        </p:nvSpPr>
        <p:spPr>
          <a:xfrm>
            <a:off x="6599727" y="2375235"/>
            <a:ext cx="2347473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Select Nee in case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do </a:t>
            </a:r>
            <a:r>
              <a:rPr lang="nl-NL" dirty="0" err="1">
                <a:solidFill>
                  <a:srgbClr val="FF0000"/>
                </a:solidFill>
              </a:rPr>
              <a:t>not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receive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any</a:t>
            </a:r>
            <a:r>
              <a:rPr lang="nl-NL" dirty="0">
                <a:solidFill>
                  <a:srgbClr val="FF0000"/>
                </a:solidFill>
              </a:rPr>
              <a:t> subsidies </a:t>
            </a:r>
            <a:r>
              <a:rPr lang="nl-NL" dirty="0" err="1">
                <a:solidFill>
                  <a:srgbClr val="FF0000"/>
                </a:solidFill>
              </a:rPr>
              <a:t>from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tax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authorities</a:t>
            </a:r>
            <a:r>
              <a:rPr lang="nl-NL" dirty="0">
                <a:solidFill>
                  <a:srgbClr val="FF0000"/>
                </a:solidFill>
              </a:rPr>
              <a:t> (</a:t>
            </a:r>
            <a:r>
              <a:rPr lang="nl-NL" dirty="0" err="1">
                <a:solidFill>
                  <a:srgbClr val="FF0000"/>
                </a:solidFill>
              </a:rPr>
              <a:t>Belastingidesnts</a:t>
            </a:r>
            <a:r>
              <a:rPr lang="nl-NL" dirty="0">
                <a:solidFill>
                  <a:srgbClr val="FF0000"/>
                </a:solidFill>
              </a:rPr>
              <a:t>). </a:t>
            </a:r>
            <a:br>
              <a:rPr lang="nl-NL" dirty="0">
                <a:solidFill>
                  <a:srgbClr val="FF0000"/>
                </a:solidFill>
              </a:rPr>
            </a:b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Select Ja </a:t>
            </a:r>
            <a:r>
              <a:rPr lang="nl-NL" dirty="0" err="1">
                <a:solidFill>
                  <a:srgbClr val="FF0000"/>
                </a:solidFill>
              </a:rPr>
              <a:t>otherwise</a:t>
            </a:r>
            <a:r>
              <a:rPr lang="nl-NL" dirty="0">
                <a:solidFill>
                  <a:srgbClr val="FF0000"/>
                </a:solidFill>
              </a:rPr>
              <a:t> (huurtoeslag </a:t>
            </a:r>
            <a:r>
              <a:rPr lang="nl-NL" dirty="0" err="1">
                <a:solidFill>
                  <a:srgbClr val="FF0000"/>
                </a:solidFill>
              </a:rPr>
              <a:t>and</a:t>
            </a:r>
            <a:r>
              <a:rPr lang="nl-NL" dirty="0">
                <a:solidFill>
                  <a:srgbClr val="FF0000"/>
                </a:solidFill>
              </a:rPr>
              <a:t>/or zorgtoeslag).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AADDD73E-06B7-46B0-907F-E45CE626F55F}"/>
              </a:ext>
            </a:extLst>
          </p:cNvPr>
          <p:cNvCxnSpPr>
            <a:cxnSpLocks/>
          </p:cNvCxnSpPr>
          <p:nvPr/>
        </p:nvCxnSpPr>
        <p:spPr>
          <a:xfrm flipH="1">
            <a:off x="4833259" y="3265714"/>
            <a:ext cx="176646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854C6FB1-88A7-4E58-A0E8-DE578B731716}"/>
              </a:ext>
            </a:extLst>
          </p:cNvPr>
          <p:cNvSpPr txBox="1"/>
          <p:nvPr/>
        </p:nvSpPr>
        <p:spPr>
          <a:xfrm>
            <a:off x="4293454" y="4205613"/>
            <a:ext cx="2347473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Proceed </a:t>
            </a:r>
            <a:r>
              <a:rPr lang="nl-NL" dirty="0" err="1">
                <a:solidFill>
                  <a:srgbClr val="FF0000"/>
                </a:solidFill>
              </a:rPr>
              <a:t>with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this</a:t>
            </a:r>
            <a:r>
              <a:rPr lang="nl-NL" dirty="0">
                <a:solidFill>
                  <a:srgbClr val="FF0000"/>
                </a:solidFill>
              </a:rPr>
              <a:t> guide </a:t>
            </a:r>
            <a:r>
              <a:rPr lang="nl-NL" dirty="0">
                <a:solidFill>
                  <a:srgbClr val="FF0000"/>
                </a:solidFill>
                <a:hlinkClick r:id="rId3" action="ppaction://hlinksldjump"/>
              </a:rPr>
              <a:t>HERE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if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do </a:t>
            </a:r>
            <a:r>
              <a:rPr lang="nl-NL" dirty="0" err="1">
                <a:solidFill>
                  <a:srgbClr val="FF0000"/>
                </a:solidFill>
              </a:rPr>
              <a:t>not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receive</a:t>
            </a:r>
            <a:r>
              <a:rPr lang="nl-NL" dirty="0">
                <a:solidFill>
                  <a:srgbClr val="FF0000"/>
                </a:solidFill>
              </a:rPr>
              <a:t> subsidies. </a:t>
            </a:r>
            <a:r>
              <a:rPr lang="nl-NL" dirty="0" err="1">
                <a:solidFill>
                  <a:srgbClr val="FF0000"/>
                </a:solidFill>
              </a:rPr>
              <a:t>Otherwise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just</a:t>
            </a:r>
            <a:r>
              <a:rPr lang="nl-NL" dirty="0">
                <a:solidFill>
                  <a:srgbClr val="FF0000"/>
                </a:solidFill>
              </a:rPr>
              <a:t> go </a:t>
            </a:r>
            <a:r>
              <a:rPr lang="nl-NL" dirty="0" err="1">
                <a:solidFill>
                  <a:srgbClr val="FF0000"/>
                </a:solidFill>
              </a:rPr>
              <a:t>to</a:t>
            </a:r>
            <a:r>
              <a:rPr lang="nl-NL" dirty="0">
                <a:solidFill>
                  <a:srgbClr val="FF0000"/>
                </a:solidFill>
              </a:rPr>
              <a:t> next slide.</a:t>
            </a:r>
          </a:p>
        </p:txBody>
      </p:sp>
    </p:spTree>
    <p:extLst>
      <p:ext uri="{BB962C8B-B14F-4D97-AF65-F5344CB8AC3E}">
        <p14:creationId xmlns:p14="http://schemas.microsoft.com/office/powerpoint/2010/main" val="2378498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1DF8D-A082-44FD-B11F-315A08C4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20 (Plus):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97BFC3-409D-4E58-BC6F-12CBE700C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5A8557-7641-4002-B30B-B27620C4DB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0E0992-7859-4BE1-A28B-199A1C7AF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00" y="1194769"/>
            <a:ext cx="7921700" cy="394586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21C9CC0-C4F2-4EEE-98FE-507F00757E01}"/>
              </a:ext>
            </a:extLst>
          </p:cNvPr>
          <p:cNvSpPr txBox="1"/>
          <p:nvPr/>
        </p:nvSpPr>
        <p:spPr>
          <a:xfrm>
            <a:off x="5310729" y="2818391"/>
            <a:ext cx="2347473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 case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receive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housing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subsidy</a:t>
            </a:r>
            <a:r>
              <a:rPr lang="nl-NL" dirty="0">
                <a:solidFill>
                  <a:srgbClr val="FF0000"/>
                </a:solidFill>
              </a:rPr>
              <a:t>, select Ja </a:t>
            </a:r>
            <a:r>
              <a:rPr lang="nl-NL" dirty="0" err="1">
                <a:solidFill>
                  <a:srgbClr val="FF0000"/>
                </a:solidFill>
              </a:rPr>
              <a:t>and</a:t>
            </a:r>
            <a:r>
              <a:rPr lang="nl-NL" dirty="0">
                <a:solidFill>
                  <a:srgbClr val="FF0000"/>
                </a:solidFill>
              </a:rPr>
              <a:t> upload a screenshot </a:t>
            </a:r>
            <a:r>
              <a:rPr lang="nl-NL" dirty="0" err="1">
                <a:solidFill>
                  <a:srgbClr val="FF0000"/>
                </a:solidFill>
              </a:rPr>
              <a:t>from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site of Belastingdienst in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next step.</a:t>
            </a:r>
          </a:p>
        </p:txBody>
      </p:sp>
    </p:spTree>
    <p:extLst>
      <p:ext uri="{BB962C8B-B14F-4D97-AF65-F5344CB8AC3E}">
        <p14:creationId xmlns:p14="http://schemas.microsoft.com/office/powerpoint/2010/main" val="3542158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02A1F-F5F7-4DE7-BD17-B5333B93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20 (Plus)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F6FC40-919B-461C-8139-402CDE68B5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39167D-AB8B-405C-8EAE-779B123F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00" y="1152792"/>
            <a:ext cx="7921700" cy="399070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03ADB97-0A3B-4774-ACB7-2AC7E4330EE9}"/>
              </a:ext>
            </a:extLst>
          </p:cNvPr>
          <p:cNvSpPr txBox="1"/>
          <p:nvPr/>
        </p:nvSpPr>
        <p:spPr>
          <a:xfrm>
            <a:off x="5310729" y="2818391"/>
            <a:ext cx="2347473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 case </a:t>
            </a:r>
            <a:r>
              <a:rPr lang="nl-NL" dirty="0" err="1">
                <a:solidFill>
                  <a:srgbClr val="FF0000"/>
                </a:solidFill>
              </a:rPr>
              <a:t>you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receive</a:t>
            </a:r>
            <a:r>
              <a:rPr lang="nl-NL" dirty="0">
                <a:solidFill>
                  <a:srgbClr val="FF0000"/>
                </a:solidFill>
              </a:rPr>
              <a:t> health </a:t>
            </a:r>
            <a:r>
              <a:rPr lang="nl-NL" dirty="0" err="1">
                <a:solidFill>
                  <a:srgbClr val="FF0000"/>
                </a:solidFill>
              </a:rPr>
              <a:t>insurance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subsidy</a:t>
            </a:r>
            <a:r>
              <a:rPr lang="nl-NL" dirty="0">
                <a:solidFill>
                  <a:srgbClr val="FF0000"/>
                </a:solidFill>
              </a:rPr>
              <a:t>, select Ja </a:t>
            </a:r>
            <a:r>
              <a:rPr lang="nl-NL" dirty="0" err="1">
                <a:solidFill>
                  <a:srgbClr val="FF0000"/>
                </a:solidFill>
              </a:rPr>
              <a:t>and</a:t>
            </a:r>
            <a:r>
              <a:rPr lang="nl-NL" dirty="0">
                <a:solidFill>
                  <a:srgbClr val="FF0000"/>
                </a:solidFill>
              </a:rPr>
              <a:t> upload a screenshot </a:t>
            </a:r>
            <a:r>
              <a:rPr lang="nl-NL" dirty="0" err="1">
                <a:solidFill>
                  <a:srgbClr val="FF0000"/>
                </a:solidFill>
              </a:rPr>
              <a:t>from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site of Belastingdienst in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next step.</a:t>
            </a:r>
          </a:p>
        </p:txBody>
      </p:sp>
    </p:spTree>
    <p:extLst>
      <p:ext uri="{BB962C8B-B14F-4D97-AF65-F5344CB8AC3E}">
        <p14:creationId xmlns:p14="http://schemas.microsoft.com/office/powerpoint/2010/main" val="1074940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23B67-338E-4ED0-ACB6-53FBB0A3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21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0B42B0-64A4-4E22-B2A7-3FFF4B7DB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BAB9DF-6BED-4C79-BE94-AACE0F6F95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AE402EF-E8DC-4F89-BE16-9F513A8EA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00" y="1200174"/>
            <a:ext cx="7921700" cy="3943325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6AE375E9-2330-4C60-AFFB-5D43A721044A}"/>
              </a:ext>
            </a:extLst>
          </p:cNvPr>
          <p:cNvCxnSpPr>
            <a:cxnSpLocks/>
          </p:cNvCxnSpPr>
          <p:nvPr/>
        </p:nvCxnSpPr>
        <p:spPr>
          <a:xfrm flipH="1">
            <a:off x="4779470" y="3334871"/>
            <a:ext cx="2266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64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829A9-0E1C-4EAF-B612-F017F5CC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22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E80694-636C-479F-895D-6DA6513919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930025A-9B20-4705-A071-5A6704629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00" y="1171250"/>
            <a:ext cx="7961800" cy="3972249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34B4B1CE-4A4D-4822-A97F-6736040594B1}"/>
              </a:ext>
            </a:extLst>
          </p:cNvPr>
          <p:cNvCxnSpPr>
            <a:cxnSpLocks/>
          </p:cNvCxnSpPr>
          <p:nvPr/>
        </p:nvCxnSpPr>
        <p:spPr>
          <a:xfrm flipH="1">
            <a:off x="4779470" y="3319503"/>
            <a:ext cx="2266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835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6DF0C-53B2-4623-80C7-7990AB20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23: </a:t>
            </a:r>
            <a:r>
              <a:rPr lang="nl-NL" dirty="0" err="1"/>
              <a:t>Confirm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send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AEBD02-71C2-40EB-BDE6-FCB64F02D9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65A07A2-53AD-4119-8B6F-77B36F67F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00" y="1201368"/>
            <a:ext cx="7961800" cy="3942132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FE57596-425A-4517-872E-375C1EA872AB}"/>
              </a:ext>
            </a:extLst>
          </p:cNvPr>
          <p:cNvCxnSpPr>
            <a:cxnSpLocks/>
          </p:cNvCxnSpPr>
          <p:nvPr/>
        </p:nvCxnSpPr>
        <p:spPr>
          <a:xfrm flipH="1">
            <a:off x="5202092" y="3058245"/>
            <a:ext cx="2266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283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64579-7057-444B-9D4C-C3C64423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Done</a:t>
            </a:r>
            <a:r>
              <a:rPr lang="nl-NL" dirty="0"/>
              <a:t>! Download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confirmation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3700D9-4EF4-4F9A-AA55-6E1D9E2424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A77C8B9-7207-4EEB-BE32-F6B0258BF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29" y="1200426"/>
            <a:ext cx="7906871" cy="3943074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744072E-91E3-4CF4-BEA3-29A05D7AE165}"/>
              </a:ext>
            </a:extLst>
          </p:cNvPr>
          <p:cNvCxnSpPr>
            <a:cxnSpLocks/>
          </p:cNvCxnSpPr>
          <p:nvPr/>
        </p:nvCxnSpPr>
        <p:spPr>
          <a:xfrm flipH="1">
            <a:off x="4018751" y="3196558"/>
            <a:ext cx="11718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2EB03E98-E727-450E-A543-B42750B33802}"/>
              </a:ext>
            </a:extLst>
          </p:cNvPr>
          <p:cNvSpPr txBox="1"/>
          <p:nvPr/>
        </p:nvSpPr>
        <p:spPr>
          <a:xfrm>
            <a:off x="5245493" y="3018176"/>
            <a:ext cx="2347473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Download </a:t>
            </a:r>
            <a:r>
              <a:rPr lang="nl-NL" dirty="0" err="1">
                <a:solidFill>
                  <a:srgbClr val="FF0000"/>
                </a:solidFill>
              </a:rPr>
              <a:t>this</a:t>
            </a:r>
            <a:r>
              <a:rPr lang="nl-NL" dirty="0">
                <a:solidFill>
                  <a:srgbClr val="FF0000"/>
                </a:solidFill>
              </a:rPr>
              <a:t> form </a:t>
            </a:r>
            <a:r>
              <a:rPr lang="nl-NL" dirty="0" err="1">
                <a:solidFill>
                  <a:srgbClr val="FF0000"/>
                </a:solidFill>
              </a:rPr>
              <a:t>and</a:t>
            </a:r>
            <a:r>
              <a:rPr lang="nl-NL" dirty="0">
                <a:solidFill>
                  <a:srgbClr val="FF0000"/>
                </a:solidFill>
              </a:rPr>
              <a:t> save </a:t>
            </a:r>
            <a:r>
              <a:rPr lang="nl-NL" dirty="0" err="1">
                <a:solidFill>
                  <a:srgbClr val="FF0000"/>
                </a:solidFill>
              </a:rPr>
              <a:t>it</a:t>
            </a:r>
            <a:r>
              <a:rPr lang="nl-NL" dirty="0">
                <a:solidFill>
                  <a:srgbClr val="FF0000"/>
                </a:solidFill>
              </a:rPr>
              <a:t> in case </a:t>
            </a:r>
            <a:r>
              <a:rPr lang="nl-NL" dirty="0" err="1">
                <a:solidFill>
                  <a:srgbClr val="FF0000"/>
                </a:solidFill>
              </a:rPr>
              <a:t>needed</a:t>
            </a:r>
            <a:r>
              <a:rPr lang="nl-NL" dirty="0">
                <a:solidFill>
                  <a:srgbClr val="FF0000"/>
                </a:solidFill>
              </a:rPr>
              <a:t> in </a:t>
            </a:r>
            <a:r>
              <a:rPr lang="nl-NL" dirty="0" err="1">
                <a:solidFill>
                  <a:srgbClr val="FF0000"/>
                </a:solidFill>
              </a:rPr>
              <a:t>future</a:t>
            </a:r>
            <a:r>
              <a:rPr lang="nl-NL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5758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ctrTitle" idx="4294967295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B000"/>
                </a:solidFill>
              </a:rPr>
              <a:t>THANKS!</a:t>
            </a:r>
            <a:endParaRPr sz="9600">
              <a:solidFill>
                <a:srgbClr val="FFB000"/>
              </a:solidFill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subTitle" idx="4294967295"/>
          </p:nvPr>
        </p:nvSpPr>
        <p:spPr>
          <a:xfrm>
            <a:off x="1531377" y="2150156"/>
            <a:ext cx="7192200" cy="19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Any questions?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at:</a:t>
            </a:r>
            <a:endParaRPr dirty="0"/>
          </a:p>
          <a:p>
            <a: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" dirty="0">
                <a:hlinkClick r:id="rId4"/>
              </a:rPr>
              <a:t>info@apvhousing.nl</a:t>
            </a:r>
            <a:endParaRPr lang="en-US" dirty="0"/>
          </a:p>
          <a:p>
            <a:r>
              <a:rPr lang="en" dirty="0">
                <a:hlinkClick r:id="rId5"/>
              </a:rPr>
              <a:t>WhatsApp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28687-5B0C-2E4C-9D99-7DBB2ABD7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838" y="4553025"/>
            <a:ext cx="1199517" cy="6109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4B2E-EA3B-0E47-943E-C6C3C800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city taxes? Does everybody receive them?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CB8CF-BC0C-6C4A-9351-350AF81CE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330" y="1349141"/>
            <a:ext cx="7194069" cy="3203884"/>
          </a:xfrm>
        </p:spPr>
        <p:txBody>
          <a:bodyPr/>
          <a:lstStyle/>
          <a:p>
            <a:r>
              <a:rPr lang="en-GB" sz="2000" dirty="0"/>
              <a:t>City taxes are a contribution towards  your municipality. Such contributions involve, for example, the waste disposal &amp; recycling taxes.</a:t>
            </a:r>
          </a:p>
          <a:p>
            <a:r>
              <a:rPr lang="en-GB" sz="2000" dirty="0"/>
              <a:t>Every household in Holland is asked to pay those taxes.</a:t>
            </a:r>
          </a:p>
          <a:p>
            <a:r>
              <a:rPr lang="en-GB" sz="2000" dirty="0"/>
              <a:t>If you live in an apartment or a studio with your own address and facilities, then you are to be considered a household and thus</a:t>
            </a:r>
          </a:p>
          <a:p>
            <a:r>
              <a:rPr lang="en-GB" sz="2000" dirty="0"/>
              <a:t>Students with low or no income can be exempted from such taxes.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4A57F-6A91-6240-9D2C-68CF86C771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0379F-7971-C140-8E37-31FD1699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838" y="4553025"/>
            <a:ext cx="1199517" cy="6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4B2E-EA3B-0E47-943E-C6C3C800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Prerequisites for requesting the </a:t>
            </a:r>
            <a:r>
              <a:rPr lang="en-GB" dirty="0" err="1"/>
              <a:t>tex</a:t>
            </a:r>
            <a:r>
              <a:rPr lang="en-GB" dirty="0"/>
              <a:t> exemption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CB8CF-BC0C-6C4A-9351-350AF81CE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2542" y="1821812"/>
            <a:ext cx="7194069" cy="1755209"/>
          </a:xfrm>
        </p:spPr>
        <p:txBody>
          <a:bodyPr/>
          <a:lstStyle/>
          <a:p>
            <a:r>
              <a:rPr lang="en-GB" sz="2000" dirty="0"/>
              <a:t>You must have an active </a:t>
            </a:r>
            <a:r>
              <a:rPr lang="en-GB" sz="2000" dirty="0" err="1"/>
              <a:t>DigID</a:t>
            </a:r>
            <a:r>
              <a:rPr lang="en-GB" sz="2000" dirty="0"/>
              <a:t> account. If you need help with the application for your </a:t>
            </a:r>
            <a:r>
              <a:rPr lang="en-GB" sz="2000" dirty="0" err="1"/>
              <a:t>DigID</a:t>
            </a:r>
            <a:r>
              <a:rPr lang="en-GB" sz="2000" dirty="0"/>
              <a:t> follow our guide!</a:t>
            </a:r>
          </a:p>
          <a:p>
            <a:r>
              <a:rPr lang="en-GB" sz="2000" dirty="0"/>
              <a:t>You must make sure that your bank balance in the current account is not higher than €1000,-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4A57F-6A91-6240-9D2C-68CF86C771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0379F-7971-C140-8E37-31FD1699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838" y="4553025"/>
            <a:ext cx="1199517" cy="6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4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4B2E-EA3B-0E47-943E-C6C3C800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Necessary documents for tax exemption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CB8CF-BC0C-6C4A-9351-350AF81CE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6330" y="1349141"/>
            <a:ext cx="7194069" cy="3203884"/>
          </a:xfrm>
        </p:spPr>
        <p:txBody>
          <a:bodyPr/>
          <a:lstStyle/>
          <a:p>
            <a:pPr algn="l"/>
            <a:r>
              <a:rPr lang="en-GB" sz="1400" dirty="0"/>
              <a:t>Income statement (salary slips) of the two most recent months. In case you do not have an income you can just create a Word file with the following sentence</a:t>
            </a:r>
            <a:r>
              <a:rPr lang="en-GB" sz="2000" dirty="0"/>
              <a:t>: 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Mijn naam is "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fill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in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your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name" en ik woon op het adres; "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fill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in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your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address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" Ik ben student aan de HZ University of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Applied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Sciences en ik heb momenteel geen inkomen uit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werk.Sign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it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and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make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sure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your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bsn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number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is on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it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plus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the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number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that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is on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the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invoice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</a:t>
            </a:r>
            <a:r>
              <a:rPr lang="nl-NL" sz="1200" b="0" i="0" dirty="0" err="1">
                <a:solidFill>
                  <a:srgbClr val="222222"/>
                </a:solidFill>
                <a:effectLst/>
                <a:latin typeface="Barlow" panose="020B0604020202020204" charset="0"/>
              </a:rPr>
              <a:t>called</a:t>
            </a:r>
            <a:r>
              <a:rPr lang="nl-NL" sz="1200" b="0" i="0" dirty="0">
                <a:solidFill>
                  <a:srgbClr val="222222"/>
                </a:solidFill>
                <a:effectLst/>
                <a:latin typeface="Barlow" panose="020B0604020202020204" charset="0"/>
              </a:rPr>
              <a:t> "Aanslagbiljetnummer“</a:t>
            </a:r>
          </a:p>
          <a:p>
            <a:pPr algn="l"/>
            <a:r>
              <a:rPr lang="en-GB" sz="1400" dirty="0"/>
              <a:t>Bank transcripts of the two most recent months. (</a:t>
            </a:r>
            <a:r>
              <a:rPr lang="en-GB" sz="1400" dirty="0" err="1"/>
              <a:t>Saldo</a:t>
            </a:r>
            <a:r>
              <a:rPr lang="en-GB" sz="1400" dirty="0"/>
              <a:t> no bigger than €1000!)</a:t>
            </a:r>
          </a:p>
          <a:p>
            <a:pPr algn="l"/>
            <a:r>
              <a:rPr lang="en-GB" sz="1400" dirty="0"/>
              <a:t>Your insurance policy. In case you do not have this document, you will </a:t>
            </a:r>
            <a:r>
              <a:rPr lang="en-GB" sz="1400" dirty="0" err="1"/>
              <a:t>atleast</a:t>
            </a:r>
            <a:r>
              <a:rPr lang="en-GB" sz="1400" dirty="0"/>
              <a:t> need your European insurance card.</a:t>
            </a:r>
          </a:p>
          <a:p>
            <a:pPr algn="l"/>
            <a:r>
              <a:rPr lang="en-GB" sz="1400" dirty="0"/>
              <a:t>Your rental agreement with us.</a:t>
            </a:r>
          </a:p>
          <a:p>
            <a:pPr algn="l"/>
            <a:r>
              <a:rPr lang="en-GB" sz="1400" dirty="0" err="1"/>
              <a:t>Additonal</a:t>
            </a:r>
            <a:r>
              <a:rPr lang="en-GB" sz="1400" dirty="0"/>
              <a:t> documents may be needed in case you are receiving any sort of subsidies (insurance or housing), study grants and if you have a registered vehicle in The Netherlands.</a:t>
            </a:r>
          </a:p>
          <a:p>
            <a:pPr algn="l"/>
            <a:endParaRPr lang="en-GB" sz="1400" dirty="0"/>
          </a:p>
          <a:p>
            <a:pPr algn="l"/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4A57F-6A91-6240-9D2C-68CF86C771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0379F-7971-C140-8E37-31FD1699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838" y="4553025"/>
            <a:ext cx="1199517" cy="6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EC31B-6836-422C-B4C6-B542F765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Step 1: Log in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5EC0B1-F4E4-42C7-9442-9B366D4A54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7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35D3974-C24E-4110-BCDF-7465FAA59240}"/>
              </a:ext>
            </a:extLst>
          </p:cNvPr>
          <p:cNvSpPr/>
          <p:nvPr/>
        </p:nvSpPr>
        <p:spPr>
          <a:xfrm>
            <a:off x="6915630" y="1559859"/>
            <a:ext cx="430306" cy="107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B2D9F6-2275-1115-83EB-5AF564BD3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80" b="3756"/>
          <a:stretch/>
        </p:blipFill>
        <p:spPr>
          <a:xfrm>
            <a:off x="1261310" y="1200175"/>
            <a:ext cx="7975487" cy="39433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C904155-0A62-45BC-8076-F6976FA02CBA}"/>
              </a:ext>
            </a:extLst>
          </p:cNvPr>
          <p:cNvSpPr txBox="1"/>
          <p:nvPr/>
        </p:nvSpPr>
        <p:spPr>
          <a:xfrm>
            <a:off x="1237986" y="1859645"/>
            <a:ext cx="265696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https://www.sabewazeeland.nl/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C8BF4C50-D913-4DCF-BCA8-36CB9F5F0419}"/>
              </a:ext>
            </a:extLst>
          </p:cNvPr>
          <p:cNvSpPr/>
          <p:nvPr/>
        </p:nvSpPr>
        <p:spPr>
          <a:xfrm>
            <a:off x="4551950" y="2949000"/>
            <a:ext cx="1357072" cy="4456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78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77398-3944-D43B-D315-29C11E65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Log In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F516E9-E826-F0CD-E37D-B22EF160FC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7369EF-82D6-59F4-DD62-DAB5A2C8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8" y="1200175"/>
            <a:ext cx="7791610" cy="397559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556F0CC-4551-416A-E07B-D73C7D454284}"/>
              </a:ext>
            </a:extLst>
          </p:cNvPr>
          <p:cNvSpPr/>
          <p:nvPr/>
        </p:nvSpPr>
        <p:spPr>
          <a:xfrm>
            <a:off x="3573076" y="3988013"/>
            <a:ext cx="2097741" cy="1155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48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EE648-9A36-940D-82FD-00ED297A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Log In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09539C-1593-C606-796A-C46220401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994EA5-EC9C-D172-522A-1CD545513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00" y="1200175"/>
            <a:ext cx="7921700" cy="4003145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1D5CD0C-1B05-62CE-D507-29AA6C00EC88}"/>
              </a:ext>
            </a:extLst>
          </p:cNvPr>
          <p:cNvSpPr/>
          <p:nvPr/>
        </p:nvSpPr>
        <p:spPr>
          <a:xfrm>
            <a:off x="1429230" y="4018750"/>
            <a:ext cx="3880437" cy="1184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030258"/>
      </p:ext>
    </p:extLst>
  </p:cSld>
  <p:clrMapOvr>
    <a:masterClrMapping/>
  </p:clrMapOvr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1035</Words>
  <Application>Microsoft Office PowerPoint</Application>
  <PresentationFormat>Diavoorstelling (16:9)</PresentationFormat>
  <Paragraphs>119</Paragraphs>
  <Slides>37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0" baseType="lpstr">
      <vt:lpstr>Arial</vt:lpstr>
      <vt:lpstr>Barlow</vt:lpstr>
      <vt:lpstr>Basset template</vt:lpstr>
      <vt:lpstr>APV Accommodation and more!</vt:lpstr>
      <vt:lpstr>Index</vt:lpstr>
      <vt:lpstr>PowerPoint-presentatie</vt:lpstr>
      <vt:lpstr>What are city taxes? Does everybody receive them?</vt:lpstr>
      <vt:lpstr>Prerequisites for requesting the tex exemption</vt:lpstr>
      <vt:lpstr>Necessary documents for tax exemption</vt:lpstr>
      <vt:lpstr>Step 1: Log in</vt:lpstr>
      <vt:lpstr>Step 1: Log In</vt:lpstr>
      <vt:lpstr>Step 1: Log In</vt:lpstr>
      <vt:lpstr>Step 2: Agree to pre-conditions</vt:lpstr>
      <vt:lpstr>Step 3: Indicate the year</vt:lpstr>
      <vt:lpstr>Step 4: Upload pay slips or income statement</vt:lpstr>
      <vt:lpstr>Step 5: Special subsidies </vt:lpstr>
      <vt:lpstr>Step 6: Upload 2 months of bank transcripts</vt:lpstr>
      <vt:lpstr>Step 7: Upload your health insurance policy</vt:lpstr>
      <vt:lpstr>Step 8: Additional explanation</vt:lpstr>
      <vt:lpstr>Step 9</vt:lpstr>
      <vt:lpstr>Step 10: Variable income</vt:lpstr>
      <vt:lpstr>Step 11: Registered vehicle</vt:lpstr>
      <vt:lpstr>Step 11 (plus): </vt:lpstr>
      <vt:lpstr>Step 12: Roommate</vt:lpstr>
      <vt:lpstr>Step 13: </vt:lpstr>
      <vt:lpstr>Step 14</vt:lpstr>
      <vt:lpstr>Step 15: Upload rental agreement for your accommodation</vt:lpstr>
      <vt:lpstr>Step 16: Do you receive student grants? (DUO)</vt:lpstr>
      <vt:lpstr>Step 16 (Plus): Upload DUO screenshot</vt:lpstr>
      <vt:lpstr>Step 17</vt:lpstr>
      <vt:lpstr>Step 18</vt:lpstr>
      <vt:lpstr>Step 19</vt:lpstr>
      <vt:lpstr>Step 20: Subsidies (housing and/or health)</vt:lpstr>
      <vt:lpstr>Step 20 (Plus): </vt:lpstr>
      <vt:lpstr>Step 20 (Plus)</vt:lpstr>
      <vt:lpstr>Step 21</vt:lpstr>
      <vt:lpstr>Step 22</vt:lpstr>
      <vt:lpstr>Step 23: Confirm and send</vt:lpstr>
      <vt:lpstr>Done! Download your confirmation.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Accommodation and more!</dc:title>
  <cp:lastModifiedBy>therese wisse</cp:lastModifiedBy>
  <cp:revision>47</cp:revision>
  <cp:lastPrinted>2018-11-09T08:42:26Z</cp:lastPrinted>
  <dcterms:modified xsi:type="dcterms:W3CDTF">2023-02-02T09:21:39Z</dcterms:modified>
</cp:coreProperties>
</file>