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83" r:id="rId3"/>
    <p:sldId id="287" r:id="rId4"/>
    <p:sldId id="295" r:id="rId5"/>
    <p:sldId id="299" r:id="rId6"/>
    <p:sldId id="300" r:id="rId7"/>
    <p:sldId id="301" r:id="rId8"/>
    <p:sldId id="303" r:id="rId9"/>
    <p:sldId id="302" r:id="rId10"/>
    <p:sldId id="304" r:id="rId11"/>
    <p:sldId id="278" r:id="rId12"/>
  </p:sldIdLst>
  <p:sldSz cx="9144000" cy="5143500" type="screen16x9"/>
  <p:notesSz cx="6858000" cy="9144000"/>
  <p:embeddedFontLst>
    <p:embeddedFont>
      <p:font typeface="Barlow" panose="000005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031"/>
    <a:srgbClr val="ECB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7C9209-F277-49B3-816A-D6469E32906C}">
  <a:tblStyle styleId="{BB7C9209-F277-49B3-816A-D6469E3290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5"/>
    <p:restoredTop sz="82253"/>
  </p:normalViewPr>
  <p:slideViewPr>
    <p:cSldViewPr snapToGrid="0" snapToObjects="1">
      <p:cViewPr varScale="1">
        <p:scale>
          <a:sx n="120" d="100"/>
          <a:sy n="120" d="100"/>
        </p:scale>
        <p:origin x="14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5688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373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1529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7872900" y="-75"/>
            <a:ext cx="12711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241225" y="1310875"/>
            <a:ext cx="6509100" cy="2521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2710225" y="1310850"/>
            <a:ext cx="5476800" cy="25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▪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Shape 32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▪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○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■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●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○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■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mailto:info@apvhousing.n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2710225" y="1310850"/>
            <a:ext cx="5476800" cy="25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APV</a:t>
            </a:r>
            <a:br>
              <a:rPr lang="en" dirty="0"/>
            </a:br>
            <a:r>
              <a:rPr lang="en" dirty="0"/>
              <a:t>Accommodation and more!</a:t>
            </a:r>
            <a:endParaRPr dirty="0"/>
          </a:p>
        </p:txBody>
      </p:sp>
      <p:pic>
        <p:nvPicPr>
          <p:cNvPr id="5" name="Afbeelding 12" descr="Logo_APV-NL-zonder-personeel-fc.png">
            <a:extLst>
              <a:ext uri="{FF2B5EF4-FFF2-40B4-BE49-F238E27FC236}">
                <a16:creationId xmlns:a16="http://schemas.microsoft.com/office/drawing/2014/main" id="{C5A219DD-F776-4C49-A56C-B21B37BA93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5964702"/>
            <a:ext cx="2053114" cy="703533"/>
          </a:xfrm>
          <a:prstGeom prst="rect">
            <a:avLst/>
          </a:prstGeom>
        </p:spPr>
      </p:pic>
      <p:pic>
        <p:nvPicPr>
          <p:cNvPr id="7" name="Afbeelding 12" descr="Logo_APV-NL-zonder-personeel-fc.png">
            <a:extLst>
              <a:ext uri="{FF2B5EF4-FFF2-40B4-BE49-F238E27FC236}">
                <a16:creationId xmlns:a16="http://schemas.microsoft.com/office/drawing/2014/main" id="{4008330A-1AE8-DE4A-8720-6A5E635E47A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656" y="6117102"/>
            <a:ext cx="2053114" cy="703533"/>
          </a:xfrm>
          <a:prstGeom prst="rect">
            <a:avLst/>
          </a:prstGeom>
        </p:spPr>
      </p:pic>
      <p:pic>
        <p:nvPicPr>
          <p:cNvPr id="8" name="Afbeelding 12" descr="Logo_APV-NL-zonder-personeel-fc.png">
            <a:extLst>
              <a:ext uri="{FF2B5EF4-FFF2-40B4-BE49-F238E27FC236}">
                <a16:creationId xmlns:a16="http://schemas.microsoft.com/office/drawing/2014/main" id="{B3A128F3-EF59-EA45-A49B-59D962D7F21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81056" y="6269502"/>
            <a:ext cx="2053114" cy="703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1C04E9-456C-7C49-A80B-699E19101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4653" y="4532578"/>
            <a:ext cx="1199517" cy="61092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6EFF97B-D211-462E-9E96-0015670EE60E}"/>
              </a:ext>
            </a:extLst>
          </p:cNvPr>
          <p:cNvSpPr txBox="1"/>
          <p:nvPr/>
        </p:nvSpPr>
        <p:spPr>
          <a:xfrm>
            <a:off x="7646536" y="3288262"/>
            <a:ext cx="1852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Housing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Allowance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18B96-C12F-1DEB-402A-7602C4DD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done</a:t>
            </a:r>
            <a:r>
              <a:rPr lang="nl-NL" dirty="0"/>
              <a:t>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254080-32A2-308F-4603-E1B20A9BD9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application</a:t>
            </a:r>
            <a:r>
              <a:rPr lang="nl-NL" dirty="0"/>
              <a:t> takes 5 </a:t>
            </a:r>
            <a:r>
              <a:rPr lang="nl-NL" dirty="0" err="1"/>
              <a:t>to</a:t>
            </a:r>
            <a:r>
              <a:rPr lang="nl-NL" dirty="0"/>
              <a:t> 8 weeks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process</a:t>
            </a:r>
            <a:r>
              <a:rPr lang="nl-NL" dirty="0"/>
              <a:t>.</a:t>
            </a:r>
          </a:p>
          <a:p>
            <a:r>
              <a:rPr lang="nl-NL" dirty="0" err="1"/>
              <a:t>Once</a:t>
            </a:r>
            <a:r>
              <a:rPr lang="nl-NL" dirty="0"/>
              <a:t> </a:t>
            </a:r>
            <a:r>
              <a:rPr lang="nl-NL" dirty="0" err="1"/>
              <a:t>processed</a:t>
            </a:r>
            <a:r>
              <a:rPr lang="nl-NL" dirty="0"/>
              <a:t>,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start </a:t>
            </a:r>
            <a:r>
              <a:rPr lang="nl-NL" dirty="0" err="1"/>
              <a:t>seing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amounts</a:t>
            </a:r>
            <a:r>
              <a:rPr lang="nl-NL" dirty="0"/>
              <a:t> </a:t>
            </a:r>
            <a:r>
              <a:rPr lang="nl-NL" dirty="0" err="1"/>
              <a:t>deposited</a:t>
            </a:r>
            <a:r>
              <a:rPr lang="nl-NL" dirty="0"/>
              <a:t> on </a:t>
            </a:r>
            <a:r>
              <a:rPr lang="nl-NL" dirty="0" err="1"/>
              <a:t>your</a:t>
            </a:r>
            <a:r>
              <a:rPr lang="nl-NL" dirty="0"/>
              <a:t> bank account on a </a:t>
            </a:r>
            <a:r>
              <a:rPr lang="nl-NL" dirty="0" err="1"/>
              <a:t>monthly</a:t>
            </a:r>
            <a:r>
              <a:rPr lang="nl-NL" dirty="0"/>
              <a:t> basis.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8329B8-2D73-77D0-CD3C-D1DC7C2357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10</a:t>
            </a:fld>
            <a:endParaRPr lang="nl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B80B77-5946-D035-8C56-F3EFAEF15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34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365" name="Shape 365"/>
          <p:cNvSpPr txBox="1">
            <a:spLocks noGrp="1"/>
          </p:cNvSpPr>
          <p:nvPr>
            <p:ph type="ctrTitle" idx="4294967295"/>
          </p:nvPr>
        </p:nvSpPr>
        <p:spPr>
          <a:xfrm>
            <a:off x="1504677" y="569850"/>
            <a:ext cx="7245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B000"/>
                </a:solidFill>
              </a:rPr>
              <a:t>THANKS!</a:t>
            </a:r>
            <a:endParaRPr sz="9600">
              <a:solidFill>
                <a:srgbClr val="FFB000"/>
              </a:solidFill>
            </a:endParaRPr>
          </a:p>
        </p:txBody>
      </p:sp>
      <p:sp>
        <p:nvSpPr>
          <p:cNvPr id="366" name="Shape 366"/>
          <p:cNvSpPr txBox="1">
            <a:spLocks noGrp="1"/>
          </p:cNvSpPr>
          <p:nvPr>
            <p:ph type="subTitle" idx="4294967295"/>
          </p:nvPr>
        </p:nvSpPr>
        <p:spPr>
          <a:xfrm>
            <a:off x="1531377" y="2150156"/>
            <a:ext cx="7192200" cy="19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Any questions?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You can find us at:</a:t>
            </a:r>
            <a:endParaRPr dirty="0"/>
          </a:p>
          <a:p>
            <a:pPr marL="457200" lvl="0" indent="-393700" rtl="0">
              <a:spcBef>
                <a:spcPts val="600"/>
              </a:spcBef>
              <a:spcAft>
                <a:spcPts val="0"/>
              </a:spcAft>
              <a:buSzPts val="2600"/>
              <a:buChar char="▪"/>
            </a:pPr>
            <a:r>
              <a:rPr lang="en" dirty="0">
                <a:hlinkClick r:id="rId4"/>
              </a:rPr>
              <a:t>info@apvhousing.nl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F28687-5B0C-2E4C-9D99-7DBB2ABD7A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377A-CF0F-6D4F-B8E5-11E0404F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A0149-6D54-EE4B-86EA-296C34017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6331" y="1516125"/>
            <a:ext cx="7085700" cy="3036900"/>
          </a:xfrm>
        </p:spPr>
        <p:txBody>
          <a:bodyPr/>
          <a:lstStyle/>
          <a:p>
            <a:r>
              <a:rPr lang="en-GB" dirty="0"/>
              <a:t>What is the housing subsidy?</a:t>
            </a:r>
          </a:p>
          <a:p>
            <a:r>
              <a:rPr lang="en-GB" dirty="0"/>
              <a:t>Who can obtain housing subsidy?</a:t>
            </a:r>
          </a:p>
          <a:p>
            <a:r>
              <a:rPr lang="en-GB" dirty="0"/>
              <a:t>Prerequisites for application.</a:t>
            </a:r>
          </a:p>
          <a:p>
            <a:r>
              <a:rPr lang="en-GB" dirty="0"/>
              <a:t>Procedure with screenshots.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94418-250E-1A4B-80B3-A97EBB3C47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33EBD4-62D4-C04F-8732-98EE1B98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7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4B2E-EA3B-0E47-943E-C6C3C800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housing subsidy?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CB8CF-BC0C-6C4A-9351-350AF81CE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6330" y="1349141"/>
            <a:ext cx="7194069" cy="3203884"/>
          </a:xfrm>
        </p:spPr>
        <p:txBody>
          <a:bodyPr/>
          <a:lstStyle/>
          <a:p>
            <a:r>
              <a:rPr lang="en-GB" sz="2000" dirty="0"/>
              <a:t>The housing subsidy (</a:t>
            </a:r>
            <a:r>
              <a:rPr lang="en-GB" sz="2000" dirty="0" err="1"/>
              <a:t>huurtoeslag</a:t>
            </a:r>
            <a:r>
              <a:rPr lang="en-GB" sz="2000" dirty="0"/>
              <a:t>) is a financial aid granted by the Dutch tax authorities.</a:t>
            </a:r>
          </a:p>
          <a:p>
            <a:r>
              <a:rPr lang="en-GB" sz="2000" dirty="0"/>
              <a:t>The amount varies every year and it also depends from the bare rent of your studio/apartment.</a:t>
            </a:r>
          </a:p>
          <a:p>
            <a:r>
              <a:rPr lang="en-GB" sz="2000" dirty="0"/>
              <a:t>It is a grant, and as long as you match the pre-requisites you will not be asked to pay it back.</a:t>
            </a:r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4A57F-6A91-6240-9D2C-68CF86C771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20379F-7971-C140-8E37-31FD1699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4B2E-EA3B-0E47-943E-C6C3C800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 for requesting housing subsidy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CB8CF-BC0C-6C4A-9351-350AF81CE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1070" y="1290195"/>
            <a:ext cx="7247858" cy="3172810"/>
          </a:xfrm>
        </p:spPr>
        <p:txBody>
          <a:bodyPr/>
          <a:lstStyle/>
          <a:p>
            <a:r>
              <a:rPr lang="en-GB" sz="2000" dirty="0"/>
              <a:t>You must have completed the address registration process at your city hall.</a:t>
            </a:r>
          </a:p>
          <a:p>
            <a:r>
              <a:rPr lang="en-GB" sz="2000" dirty="0"/>
              <a:t>You must have an active </a:t>
            </a:r>
            <a:r>
              <a:rPr lang="en-GB" sz="2000" dirty="0" err="1"/>
              <a:t>DigID</a:t>
            </a:r>
            <a:r>
              <a:rPr lang="en-GB" sz="2000" dirty="0"/>
              <a:t> account. https://www.digid.nl/en/apply-or-activate-digid</a:t>
            </a:r>
          </a:p>
          <a:p>
            <a:r>
              <a:rPr lang="en-GB" sz="2000" dirty="0"/>
              <a:t>You must be 18 or older</a:t>
            </a:r>
          </a:p>
          <a:p>
            <a:r>
              <a:rPr lang="en-GB" sz="2000" dirty="0"/>
              <a:t>Your annual work related income should not be higher than c.a. €16.000</a:t>
            </a:r>
          </a:p>
          <a:p>
            <a:r>
              <a:rPr lang="en-GB" sz="2000" dirty="0"/>
              <a:t>Your housing must be a studio or apartment (independent front door and house number. Private kitchen, shower and toilet. 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4A57F-6A91-6240-9D2C-68CF86C771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20379F-7971-C140-8E37-31FD16995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4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DD7706A-4D53-429C-B0C6-2DF19F126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706" y="1200175"/>
            <a:ext cx="6635694" cy="389923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BBEC31B-6836-422C-B4C6-B542F765E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Step 1: Log in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A5EC0B1-F4E4-42C7-9442-9B366D4A54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5</a:t>
            </a:fld>
            <a:endParaRPr lang="nl-NL"/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DB951E77-346F-41BA-B3E3-85725B583074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1477049" y="1306287"/>
            <a:ext cx="1089418" cy="10540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DC904155-0A62-45BC-8076-F6976FA02CBA}"/>
              </a:ext>
            </a:extLst>
          </p:cNvPr>
          <p:cNvSpPr txBox="1"/>
          <p:nvPr/>
        </p:nvSpPr>
        <p:spPr>
          <a:xfrm>
            <a:off x="148568" y="2360369"/>
            <a:ext cx="265696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https://www.belastingdienst.nl/wps/wcm/connect/bldcontentnl/belastingdienst/prive/toeslagen/inloggen_op_mijn_toeslagen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064F684E-B7B4-4952-ADDF-B4705A2EF79D}"/>
              </a:ext>
            </a:extLst>
          </p:cNvPr>
          <p:cNvSpPr/>
          <p:nvPr/>
        </p:nvSpPr>
        <p:spPr>
          <a:xfrm>
            <a:off x="4459742" y="2903903"/>
            <a:ext cx="1049711" cy="4917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78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63BDE1E-3305-570E-42FA-E039C3A80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146" y="92365"/>
            <a:ext cx="6440254" cy="495877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38C2C9F-8BC2-40D8-8E5A-1F2BF01E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Step 2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002FF2-CD0F-404D-992E-937A426D96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6</a:t>
            </a:fld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0F991FC0-39F7-4BC3-AF18-D8B8F5B16ACC}"/>
              </a:ext>
            </a:extLst>
          </p:cNvPr>
          <p:cNvSpPr/>
          <p:nvPr/>
        </p:nvSpPr>
        <p:spPr>
          <a:xfrm>
            <a:off x="2739360" y="2697096"/>
            <a:ext cx="691563" cy="1690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DA85DBE-D5EE-42BB-80C6-E5013C2FC9A6}"/>
              </a:ext>
            </a:extLst>
          </p:cNvPr>
          <p:cNvSpPr txBox="1"/>
          <p:nvPr/>
        </p:nvSpPr>
        <p:spPr>
          <a:xfrm>
            <a:off x="3880437" y="2654663"/>
            <a:ext cx="580146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Select</a:t>
            </a:r>
            <a:endParaRPr lang="nl-NL" sz="1050" dirty="0">
              <a:solidFill>
                <a:srgbClr val="FF0000"/>
              </a:solidFill>
            </a:endParaRP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EDFEE522-BB81-4A4E-B8F6-2C7612EF43E6}"/>
              </a:ext>
            </a:extLst>
          </p:cNvPr>
          <p:cNvCxnSpPr>
            <a:endCxn id="9" idx="3"/>
          </p:cNvCxnSpPr>
          <p:nvPr/>
        </p:nvCxnSpPr>
        <p:spPr>
          <a:xfrm flipH="1">
            <a:off x="3430923" y="2781620"/>
            <a:ext cx="449514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5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F84B0C3-A81D-4C47-8573-C276A713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405" y="0"/>
            <a:ext cx="3271995" cy="51435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DD1E1D5-DC34-4C56-9080-82DCC600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Step 3: </a:t>
            </a:r>
            <a:r>
              <a:rPr lang="nl-NL" dirty="0" err="1"/>
              <a:t>Fill</a:t>
            </a:r>
            <a:r>
              <a:rPr lang="nl-NL" dirty="0"/>
              <a:t> up </a:t>
            </a:r>
            <a:r>
              <a:rPr lang="nl-NL" dirty="0" err="1"/>
              <a:t>your</a:t>
            </a:r>
            <a:r>
              <a:rPr lang="nl-NL" dirty="0"/>
              <a:t> data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31E1B4C-B2AE-409E-AA0B-6285BFDF2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7</a:t>
            </a:fld>
            <a:endParaRPr lang="nl-NL"/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18AC52EE-08B2-495E-83FC-2998434E21AB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286613" y="998924"/>
            <a:ext cx="284310" cy="6441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18BF43DD-6EF7-4CE4-89DD-D2B791B0A00F}"/>
              </a:ext>
            </a:extLst>
          </p:cNvPr>
          <p:cNvSpPr txBox="1"/>
          <p:nvPr/>
        </p:nvSpPr>
        <p:spPr>
          <a:xfrm>
            <a:off x="1182198" y="1412195"/>
            <a:ext cx="410441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F</a:t>
            </a:r>
            <a:r>
              <a:rPr lang="nl-NL" sz="1200" dirty="0" err="1">
                <a:solidFill>
                  <a:srgbClr val="FF0000"/>
                </a:solidFill>
              </a:rPr>
              <a:t>ill</a:t>
            </a:r>
            <a:r>
              <a:rPr lang="nl-NL" sz="1200" dirty="0">
                <a:solidFill>
                  <a:srgbClr val="FF0000"/>
                </a:solidFill>
              </a:rPr>
              <a:t> in </a:t>
            </a:r>
            <a:r>
              <a:rPr lang="nl-NL" sz="1200" dirty="0" err="1">
                <a:solidFill>
                  <a:srgbClr val="FF0000"/>
                </a:solidFill>
              </a:rPr>
              <a:t>the</a:t>
            </a:r>
            <a:r>
              <a:rPr lang="nl-NL" sz="1200" dirty="0">
                <a:solidFill>
                  <a:srgbClr val="FF0000"/>
                </a:solidFill>
              </a:rPr>
              <a:t> date of </a:t>
            </a:r>
            <a:r>
              <a:rPr lang="nl-NL" sz="1200" dirty="0" err="1">
                <a:solidFill>
                  <a:srgbClr val="FF0000"/>
                </a:solidFill>
              </a:rPr>
              <a:t>your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address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registration</a:t>
            </a:r>
            <a:r>
              <a:rPr lang="nl-NL" sz="1200" dirty="0">
                <a:solidFill>
                  <a:srgbClr val="FF0000"/>
                </a:solidFill>
              </a:rPr>
              <a:t>. (Date </a:t>
            </a:r>
            <a:r>
              <a:rPr lang="nl-NL" sz="1200" dirty="0" err="1">
                <a:solidFill>
                  <a:srgbClr val="FF0000"/>
                </a:solidFill>
              </a:rPr>
              <a:t>when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you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registered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onto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the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 err="1">
                <a:solidFill>
                  <a:srgbClr val="FF0000"/>
                </a:solidFill>
              </a:rPr>
              <a:t>address</a:t>
            </a:r>
            <a:r>
              <a:rPr lang="nl-NL" sz="1200" dirty="0">
                <a:solidFill>
                  <a:srgbClr val="FF0000"/>
                </a:solidFill>
              </a:rPr>
              <a:t> at </a:t>
            </a:r>
            <a:r>
              <a:rPr lang="nl-NL" sz="1200" dirty="0" err="1">
                <a:solidFill>
                  <a:srgbClr val="FF0000"/>
                </a:solidFill>
              </a:rPr>
              <a:t>city</a:t>
            </a:r>
            <a:r>
              <a:rPr lang="nl-NL" sz="1200" dirty="0">
                <a:solidFill>
                  <a:srgbClr val="FF0000"/>
                </a:solidFill>
              </a:rPr>
              <a:t> hall)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61BD370-CAA2-4613-B9A7-4A31A916B5E6}"/>
              </a:ext>
            </a:extLst>
          </p:cNvPr>
          <p:cNvSpPr txBox="1"/>
          <p:nvPr/>
        </p:nvSpPr>
        <p:spPr>
          <a:xfrm>
            <a:off x="1182199" y="2009960"/>
            <a:ext cx="410441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Double check the address! If it is not correct – your address registration might not have been processed yet.</a:t>
            </a:r>
          </a:p>
          <a:p>
            <a:endParaRPr lang="nl-NL" sz="1200" dirty="0">
              <a:solidFill>
                <a:srgbClr val="FF0000"/>
              </a:solidFill>
            </a:endParaRP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F5FE08D7-E79A-4F62-93AC-4BA8A53069C1}"/>
              </a:ext>
            </a:extLst>
          </p:cNvPr>
          <p:cNvCxnSpPr>
            <a:cxnSpLocks/>
          </p:cNvCxnSpPr>
          <p:nvPr/>
        </p:nvCxnSpPr>
        <p:spPr>
          <a:xfrm flipV="1">
            <a:off x="5296859" y="1604373"/>
            <a:ext cx="284310" cy="5517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3BB99CE7-ACE1-468C-AA1B-66EF73FBD4B1}"/>
              </a:ext>
            </a:extLst>
          </p:cNvPr>
          <p:cNvSpPr txBox="1"/>
          <p:nvPr/>
        </p:nvSpPr>
        <p:spPr>
          <a:xfrm>
            <a:off x="1192444" y="2792391"/>
            <a:ext cx="410441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Fill in your BARE rent as indicated in your contract. Should be set at €450</a:t>
            </a:r>
            <a:endParaRPr lang="nl-NL" sz="1200" dirty="0">
              <a:solidFill>
                <a:srgbClr val="FF0000"/>
              </a:solidFill>
            </a:endParaRP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6A3FFE90-BEE2-4958-B597-9380DCB45143}"/>
              </a:ext>
            </a:extLst>
          </p:cNvPr>
          <p:cNvCxnSpPr>
            <a:cxnSpLocks/>
          </p:cNvCxnSpPr>
          <p:nvPr/>
        </p:nvCxnSpPr>
        <p:spPr>
          <a:xfrm flipV="1">
            <a:off x="5286614" y="2792391"/>
            <a:ext cx="2282159" cy="245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F2630EB3-020F-4EC1-A641-BEF50FE387FB}"/>
              </a:ext>
            </a:extLst>
          </p:cNvPr>
          <p:cNvSpPr txBox="1"/>
          <p:nvPr/>
        </p:nvSpPr>
        <p:spPr>
          <a:xfrm>
            <a:off x="1192444" y="3377217"/>
            <a:ext cx="410441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Set remainder of amounts at € 0,-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3C56DA92-75D6-4F65-A94C-8BA586FC86E4}"/>
              </a:ext>
            </a:extLst>
          </p:cNvPr>
          <p:cNvSpPr/>
          <p:nvPr/>
        </p:nvSpPr>
        <p:spPr>
          <a:xfrm>
            <a:off x="7514986" y="3163235"/>
            <a:ext cx="514830" cy="1467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DB686EF6-6921-4E92-937B-44FEDDC11CD4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5296859" y="3515716"/>
            <a:ext cx="2218127" cy="381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629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1E1D5-DC34-4C56-9080-82DCC600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Step 4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31E1B4C-B2AE-409E-AA0B-6285BFDF2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8</a:t>
            </a:fld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40C11B2-724D-4D8A-A90E-CE788F34FDF1}"/>
              </a:ext>
            </a:extLst>
          </p:cNvPr>
          <p:cNvSpPr txBox="1"/>
          <p:nvPr/>
        </p:nvSpPr>
        <p:spPr>
          <a:xfrm>
            <a:off x="1477049" y="1617643"/>
            <a:ext cx="6153196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If it is the first time that you are applying for a subsidy from the Dutch tax authorities you will be asked to fill in your bank IBAN.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Please note this bank account must be on your name!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PS: we advise you to open a Dutch bank account and use this one for the subsidy application. This would result in a faster approval of your subsidy application.</a:t>
            </a:r>
            <a:br>
              <a:rPr lang="en-US" dirty="0">
                <a:solidFill>
                  <a:srgbClr val="FF0000"/>
                </a:solidFill>
              </a:rPr>
            </a:b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FAF0F-5AFE-C681-6940-BB2E1B696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0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A9629-0F1F-43F4-8149-D01F43C57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Step 5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F71138-14B1-4973-8412-33C87E348B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9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49CC256-3119-44C7-AC3C-39C808903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225" y="274263"/>
            <a:ext cx="4829175" cy="4810125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2E300569-5E17-4C6A-A26A-A3AC60864105}"/>
              </a:ext>
            </a:extLst>
          </p:cNvPr>
          <p:cNvSpPr txBox="1"/>
          <p:nvPr/>
        </p:nvSpPr>
        <p:spPr>
          <a:xfrm>
            <a:off x="1192444" y="2792391"/>
            <a:ext cx="258041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Check your information and finalize!</a:t>
            </a:r>
            <a:endParaRPr lang="nl-NL" sz="1200" dirty="0">
              <a:solidFill>
                <a:srgbClr val="FF0000"/>
              </a:solidFill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20B93C35-DBC6-8EFC-ACD9-F35CE0692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8838" y="4553025"/>
            <a:ext cx="1199517" cy="6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89889"/>
      </p:ext>
    </p:extLst>
  </p:cSld>
  <p:clrMapOvr>
    <a:masterClrMapping/>
  </p:clrMapOvr>
</p:sld>
</file>

<file path=ppt/theme/theme1.xml><?xml version="1.0" encoding="utf-8"?>
<a:theme xmlns:a="http://schemas.openxmlformats.org/drawingml/2006/main" name="Basse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432</Words>
  <Application>Microsoft Office PowerPoint</Application>
  <PresentationFormat>On-screen Show (16:9)</PresentationFormat>
  <Paragraphs>55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Barlow</vt:lpstr>
      <vt:lpstr>Basset template</vt:lpstr>
      <vt:lpstr>APV Accommodation and more!</vt:lpstr>
      <vt:lpstr>Index</vt:lpstr>
      <vt:lpstr>What is the housing subsidy?</vt:lpstr>
      <vt:lpstr>Prerequisites for requesting housing subsidy</vt:lpstr>
      <vt:lpstr>Step 1: Log in</vt:lpstr>
      <vt:lpstr>Step 2</vt:lpstr>
      <vt:lpstr>Step 3: Fill up your data</vt:lpstr>
      <vt:lpstr>Step 4</vt:lpstr>
      <vt:lpstr>Step 5</vt:lpstr>
      <vt:lpstr>Its done!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Accommodation and more!</dc:title>
  <cp:lastModifiedBy>Ventsislav Radoslavov</cp:lastModifiedBy>
  <cp:revision>51</cp:revision>
  <cp:lastPrinted>2018-11-09T08:42:26Z</cp:lastPrinted>
  <dcterms:modified xsi:type="dcterms:W3CDTF">2024-08-12T07:26:25Z</dcterms:modified>
</cp:coreProperties>
</file>