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3" r:id="rId9"/>
    <p:sldId id="265" r:id="rId10"/>
    <p:sldId id="266" r:id="rId11"/>
  </p:sldIdLst>
  <p:sldSz cx="9144000" cy="5143500" type="screen16x9"/>
  <p:notesSz cx="6858000" cy="9144000"/>
  <p:embeddedFontLst>
    <p:embeddedFont>
      <p:font typeface="Barlow" panose="00000500000000000000" pitchFamily="2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jHuTNPCEOqo39moom2cwgW9ON9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-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" name="Google Shape;2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" name="Google Shape;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/>
          <p:nvPr/>
        </p:nvSpPr>
        <p:spPr>
          <a:xfrm>
            <a:off x="7872900" y="-75"/>
            <a:ext cx="12711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3"/>
          <p:cNvSpPr/>
          <p:nvPr/>
        </p:nvSpPr>
        <p:spPr>
          <a:xfrm>
            <a:off x="2241225" y="1310875"/>
            <a:ext cx="6509100" cy="25218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2710225" y="1310850"/>
            <a:ext cx="5476800" cy="25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/>
          <p:nvPr/>
        </p:nvSpPr>
        <p:spPr>
          <a:xfrm>
            <a:off x="1271100" y="-75"/>
            <a:ext cx="78729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4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4"/>
          <p:cNvSpPr/>
          <p:nvPr/>
        </p:nvSpPr>
        <p:spPr>
          <a:xfrm>
            <a:off x="877500" y="393525"/>
            <a:ext cx="7872900" cy="8067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4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body" idx="1"/>
          </p:nvPr>
        </p:nvSpPr>
        <p:spPr>
          <a:xfrm>
            <a:off x="1556331" y="1349141"/>
            <a:ext cx="7085700" cy="29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▪"/>
              <a:defRPr/>
            </a:lvl1pPr>
            <a:lvl2pPr marL="914400" lvl="1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▫"/>
              <a:defRPr/>
            </a:lvl2pPr>
            <a:lvl3pPr marL="1371600" lvl="2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▫"/>
              <a:defRPr/>
            </a:lvl3pPr>
            <a:lvl4pPr marL="1828800" lvl="3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▫"/>
              <a:defRPr/>
            </a:lvl4pPr>
            <a:lvl5pPr marL="2286000" lvl="4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5pPr>
            <a:lvl6pPr marL="2743200" lvl="5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6pPr>
            <a:lvl7pPr marL="3200400" lvl="6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7pPr>
            <a:lvl8pPr marL="3657600" lvl="7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8pPr>
            <a:lvl9pPr marL="4114800" lvl="8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20" name="Google Shape;20;p14"/>
          <p:cNvSpPr/>
          <p:nvPr/>
        </p:nvSpPr>
        <p:spPr>
          <a:xfrm>
            <a:off x="7943750" y="393425"/>
            <a:ext cx="806700" cy="806700"/>
          </a:xfrm>
          <a:prstGeom prst="rect">
            <a:avLst/>
          </a:prstGeom>
          <a:solidFill>
            <a:srgbClr val="FFFFFF">
              <a:alpha val="525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/>
          <p:nvPr/>
        </p:nvSpPr>
        <p:spPr>
          <a:xfrm>
            <a:off x="1271100" y="-75"/>
            <a:ext cx="78729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5750" dist="190500" dir="10800000" algn="bl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5"/>
          <p:cNvSpPr/>
          <p:nvPr/>
        </p:nvSpPr>
        <p:spPr>
          <a:xfrm>
            <a:off x="8750300" y="4356125"/>
            <a:ext cx="393600" cy="393600"/>
          </a:xfrm>
          <a:prstGeom prst="rect">
            <a:avLst/>
          </a:prstGeom>
          <a:solidFill>
            <a:srgbClr val="FFB000"/>
          </a:solidFill>
          <a:ln>
            <a:noFill/>
          </a:ln>
          <a:effectLst>
            <a:outerShdw blurRad="214313" dist="476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5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  <a:defRPr sz="2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1556331" y="1349141"/>
            <a:ext cx="7085700" cy="29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▪"/>
              <a:defRPr sz="2600" b="0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▫"/>
              <a:defRPr sz="2600" b="0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▫"/>
              <a:defRPr sz="2600" b="0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▫"/>
              <a:defRPr sz="2600" b="0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○"/>
              <a:defRPr sz="2600" b="0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■"/>
              <a:defRPr sz="2600" b="0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●"/>
              <a:defRPr sz="2600" b="0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○"/>
              <a:defRPr sz="2600" b="0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■"/>
              <a:defRPr sz="2600" b="0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hyperlink" Target="mailto:info@apvhousing.n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"/>
          <p:cNvSpPr txBox="1">
            <a:spLocks noGrp="1"/>
          </p:cNvSpPr>
          <p:nvPr>
            <p:ph type="ctrTitle"/>
          </p:nvPr>
        </p:nvSpPr>
        <p:spPr>
          <a:xfrm>
            <a:off x="2710225" y="1310850"/>
            <a:ext cx="5476800" cy="25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nl-NL"/>
              <a:t>APV</a:t>
            </a:r>
            <a:br>
              <a:rPr lang="nl-NL"/>
            </a:br>
            <a:r>
              <a:rPr lang="nl-NL"/>
              <a:t>Accommodation and more!</a:t>
            </a:r>
            <a:endParaRPr/>
          </a:p>
        </p:txBody>
      </p:sp>
      <p:pic>
        <p:nvPicPr>
          <p:cNvPr id="30" name="Google Shape;30;p1" descr="Logo_APV-NL-zonder-personeel-fc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76256" y="5964702"/>
            <a:ext cx="2053114" cy="703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" descr="Logo_APV-NL-zonder-personeel-fc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8656" y="6117102"/>
            <a:ext cx="2053114" cy="703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" descr="Logo_APV-NL-zonder-personeel-fc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1056" y="6269502"/>
            <a:ext cx="2053114" cy="703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34653" y="4532578"/>
            <a:ext cx="1199517" cy="61092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1"/>
          <p:cNvSpPr txBox="1"/>
          <p:nvPr/>
        </p:nvSpPr>
        <p:spPr>
          <a:xfrm>
            <a:off x="7646536" y="3288262"/>
            <a:ext cx="185280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b="0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City Taxes Exemption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-NL"/>
              <a:t>Index</a:t>
            </a:r>
            <a:endParaRPr/>
          </a:p>
        </p:txBody>
      </p:sp>
      <p:sp>
        <p:nvSpPr>
          <p:cNvPr id="40" name="Google Shape;40;p2"/>
          <p:cNvSpPr txBox="1">
            <a:spLocks noGrp="1"/>
          </p:cNvSpPr>
          <p:nvPr>
            <p:ph type="body" idx="1"/>
          </p:nvPr>
        </p:nvSpPr>
        <p:spPr>
          <a:xfrm>
            <a:off x="1556331" y="1516125"/>
            <a:ext cx="7085700" cy="30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▪"/>
            </a:pPr>
            <a:r>
              <a:rPr lang="nl-NL"/>
              <a:t>What is the housing subsidy?</a:t>
            </a: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▪"/>
            </a:pPr>
            <a:r>
              <a:rPr lang="nl-NL"/>
              <a:t>Who can obtain housing subsidy?</a:t>
            </a: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▪"/>
            </a:pPr>
            <a:r>
              <a:rPr lang="nl-NL"/>
              <a:t>Prerequisites for application.</a:t>
            </a: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▪"/>
            </a:pPr>
            <a:r>
              <a:rPr lang="nl-NL"/>
              <a:t>Procedure with screenshots.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/>
          </a:p>
        </p:txBody>
      </p:sp>
      <p:sp>
        <p:nvSpPr>
          <p:cNvPr id="41" name="Google Shape;41;p2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NL"/>
              <a:t>2</a:t>
            </a:fld>
            <a:endParaRPr/>
          </a:p>
        </p:txBody>
      </p:sp>
      <p:pic>
        <p:nvPicPr>
          <p:cNvPr id="42" name="Google Shape;4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8838" y="4553025"/>
            <a:ext cx="1199517" cy="610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-NL"/>
              <a:t>What is the housing subsidy?</a:t>
            </a:r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body" idx="1"/>
          </p:nvPr>
        </p:nvSpPr>
        <p:spPr>
          <a:xfrm>
            <a:off x="1556330" y="1349141"/>
            <a:ext cx="7194069" cy="3203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▪"/>
            </a:pPr>
            <a:r>
              <a:rPr lang="nl-NL" sz="2000"/>
              <a:t>The housing subsidy (huurtoeslag) is a financial aid granted by the Dutch tax authorities.</a:t>
            </a: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▪"/>
            </a:pPr>
            <a:r>
              <a:rPr lang="nl-NL" sz="2000"/>
              <a:t>The amount varies every year and it also depends from the bare rent of your studio/apartment.</a:t>
            </a:r>
            <a:endParaRPr/>
          </a:p>
          <a:p>
            <a:pPr marL="45720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▪"/>
            </a:pPr>
            <a:r>
              <a:rPr lang="nl-NL" sz="2000"/>
              <a:t>It is a grant, and as long as you match the pre-requisites you will not be asked to pay it back.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000"/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/>
          </a:p>
        </p:txBody>
      </p:sp>
      <p:sp>
        <p:nvSpPr>
          <p:cNvPr id="49" name="Google Shape;49;p3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NL"/>
              <a:t>3</a:t>
            </a:fld>
            <a:endParaRPr/>
          </a:p>
        </p:txBody>
      </p:sp>
      <p:pic>
        <p:nvPicPr>
          <p:cNvPr id="50" name="Google Shape;5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8838" y="4553025"/>
            <a:ext cx="1199517" cy="610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-NL"/>
              <a:t>Prerequisites for requesting housing subsidy</a:t>
            </a:r>
            <a:endParaRPr/>
          </a:p>
        </p:txBody>
      </p:sp>
      <p:sp>
        <p:nvSpPr>
          <p:cNvPr id="56" name="Google Shape;56;p4"/>
          <p:cNvSpPr txBox="1">
            <a:spLocks noGrp="1"/>
          </p:cNvSpPr>
          <p:nvPr>
            <p:ph type="body" idx="1"/>
          </p:nvPr>
        </p:nvSpPr>
        <p:spPr>
          <a:xfrm>
            <a:off x="1441070" y="1290195"/>
            <a:ext cx="7247858" cy="3172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▪"/>
            </a:pPr>
            <a:r>
              <a:rPr lang="nl-NL" sz="2000" dirty="0" err="1"/>
              <a:t>You</a:t>
            </a:r>
            <a:r>
              <a:rPr lang="nl-NL" sz="2000" dirty="0"/>
              <a:t> must have </a:t>
            </a:r>
            <a:r>
              <a:rPr lang="nl-NL" sz="2000" dirty="0" err="1"/>
              <a:t>completed</a:t>
            </a:r>
            <a:r>
              <a:rPr lang="nl-NL" sz="2000" dirty="0"/>
              <a:t> </a:t>
            </a:r>
            <a:r>
              <a:rPr lang="nl-NL" sz="2000" dirty="0" err="1"/>
              <a:t>the</a:t>
            </a:r>
            <a:r>
              <a:rPr lang="nl-NL" sz="2000" dirty="0"/>
              <a:t> </a:t>
            </a:r>
            <a:r>
              <a:rPr lang="nl-NL" sz="2000" dirty="0" err="1"/>
              <a:t>address</a:t>
            </a:r>
            <a:r>
              <a:rPr lang="nl-NL" sz="2000" dirty="0"/>
              <a:t> </a:t>
            </a:r>
            <a:r>
              <a:rPr lang="nl-NL" sz="2000" dirty="0" err="1"/>
              <a:t>registration</a:t>
            </a:r>
            <a:r>
              <a:rPr lang="nl-NL" sz="2000" dirty="0"/>
              <a:t> </a:t>
            </a:r>
            <a:r>
              <a:rPr lang="nl-NL" sz="2000" dirty="0" err="1"/>
              <a:t>process</a:t>
            </a:r>
            <a:r>
              <a:rPr lang="nl-NL" sz="2000" dirty="0"/>
              <a:t> at </a:t>
            </a:r>
            <a:r>
              <a:rPr lang="nl-NL" sz="2000" dirty="0" err="1"/>
              <a:t>your</a:t>
            </a:r>
            <a:r>
              <a:rPr lang="nl-NL" sz="2000" dirty="0"/>
              <a:t> </a:t>
            </a:r>
            <a:r>
              <a:rPr lang="nl-NL" sz="2000" dirty="0" err="1"/>
              <a:t>city</a:t>
            </a:r>
            <a:r>
              <a:rPr lang="nl-NL" sz="2000" dirty="0"/>
              <a:t> hall.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▪"/>
            </a:pPr>
            <a:r>
              <a:rPr lang="nl-NL" sz="2000" dirty="0" err="1"/>
              <a:t>You</a:t>
            </a:r>
            <a:r>
              <a:rPr lang="nl-NL" sz="2000" dirty="0"/>
              <a:t> must have </a:t>
            </a:r>
            <a:r>
              <a:rPr lang="nl-NL" sz="2000" dirty="0" err="1"/>
              <a:t>an</a:t>
            </a:r>
            <a:r>
              <a:rPr lang="nl-NL" sz="2000" dirty="0"/>
              <a:t> </a:t>
            </a:r>
            <a:r>
              <a:rPr lang="nl-NL" sz="2000" dirty="0" err="1"/>
              <a:t>active</a:t>
            </a:r>
            <a:r>
              <a:rPr lang="nl-NL" sz="2000" dirty="0"/>
              <a:t> </a:t>
            </a:r>
            <a:r>
              <a:rPr lang="nl-NL" sz="2000" dirty="0" err="1"/>
              <a:t>DigID</a:t>
            </a:r>
            <a:r>
              <a:rPr lang="nl-NL" sz="2000" dirty="0"/>
              <a:t> account. https://www.digid.nl/en/apply-or-activate-digid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▪"/>
            </a:pPr>
            <a:r>
              <a:rPr lang="nl-NL" sz="2000" dirty="0" err="1"/>
              <a:t>You</a:t>
            </a:r>
            <a:r>
              <a:rPr lang="nl-NL" sz="2000" dirty="0"/>
              <a:t> must </a:t>
            </a:r>
            <a:r>
              <a:rPr lang="nl-NL" sz="2000" dirty="0" err="1"/>
              <a:t>be</a:t>
            </a:r>
            <a:r>
              <a:rPr lang="nl-NL" sz="2000" dirty="0"/>
              <a:t> 18 or </a:t>
            </a:r>
            <a:r>
              <a:rPr lang="nl-NL" sz="2000" dirty="0" err="1"/>
              <a:t>older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▪"/>
            </a:pPr>
            <a:r>
              <a:rPr lang="nl-NL" sz="2000" dirty="0" err="1"/>
              <a:t>Your</a:t>
            </a:r>
            <a:r>
              <a:rPr lang="nl-NL" sz="2000" dirty="0"/>
              <a:t> </a:t>
            </a:r>
            <a:r>
              <a:rPr lang="nl-NL" sz="2000" dirty="0" err="1"/>
              <a:t>annual</a:t>
            </a:r>
            <a:r>
              <a:rPr lang="nl-NL" sz="2000" dirty="0"/>
              <a:t> </a:t>
            </a:r>
            <a:r>
              <a:rPr lang="nl-NL" sz="2000" dirty="0" err="1"/>
              <a:t>work</a:t>
            </a:r>
            <a:r>
              <a:rPr lang="nl-NL" sz="2000" dirty="0"/>
              <a:t> </a:t>
            </a:r>
            <a:r>
              <a:rPr lang="nl-NL" sz="2000" dirty="0" err="1"/>
              <a:t>related</a:t>
            </a:r>
            <a:r>
              <a:rPr lang="nl-NL" sz="2000" dirty="0"/>
              <a:t> </a:t>
            </a:r>
            <a:r>
              <a:rPr lang="nl-NL" sz="2000" dirty="0" err="1"/>
              <a:t>income</a:t>
            </a:r>
            <a:r>
              <a:rPr lang="nl-NL" sz="2000" dirty="0"/>
              <a:t> </a:t>
            </a:r>
            <a:r>
              <a:rPr lang="nl-NL" sz="2000" dirty="0" err="1"/>
              <a:t>should</a:t>
            </a:r>
            <a:r>
              <a:rPr lang="nl-NL" sz="2000" dirty="0"/>
              <a:t> </a:t>
            </a:r>
            <a:r>
              <a:rPr lang="nl-NL" sz="2000" dirty="0" err="1"/>
              <a:t>not</a:t>
            </a:r>
            <a:r>
              <a:rPr lang="nl-NL" sz="2000" dirty="0"/>
              <a:t> </a:t>
            </a:r>
            <a:r>
              <a:rPr lang="nl-NL" sz="2000" dirty="0" err="1"/>
              <a:t>be</a:t>
            </a:r>
            <a:r>
              <a:rPr lang="nl-NL" sz="2000" dirty="0"/>
              <a:t> </a:t>
            </a:r>
            <a:r>
              <a:rPr lang="nl-NL" sz="2000" dirty="0" err="1"/>
              <a:t>higher</a:t>
            </a:r>
            <a:r>
              <a:rPr lang="nl-NL" sz="2000" dirty="0"/>
              <a:t> </a:t>
            </a:r>
            <a:r>
              <a:rPr lang="nl-NL" sz="2000" dirty="0" err="1"/>
              <a:t>than</a:t>
            </a:r>
            <a:r>
              <a:rPr lang="nl-NL" sz="2000" dirty="0"/>
              <a:t> c.a. €24.000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▪"/>
            </a:pPr>
            <a:r>
              <a:rPr lang="nl-NL" sz="2000" dirty="0" err="1"/>
              <a:t>Your</a:t>
            </a:r>
            <a:r>
              <a:rPr lang="nl-NL" sz="2000" dirty="0"/>
              <a:t> </a:t>
            </a:r>
            <a:r>
              <a:rPr lang="nl-NL" sz="2000" dirty="0" err="1"/>
              <a:t>housing</a:t>
            </a:r>
            <a:r>
              <a:rPr lang="nl-NL" sz="2000" dirty="0"/>
              <a:t> must </a:t>
            </a:r>
            <a:r>
              <a:rPr lang="nl-NL" sz="2000" dirty="0" err="1"/>
              <a:t>be</a:t>
            </a:r>
            <a:r>
              <a:rPr lang="nl-NL" sz="2000" dirty="0"/>
              <a:t> a studio or </a:t>
            </a:r>
            <a:r>
              <a:rPr lang="nl-NL" sz="2000" dirty="0" err="1"/>
              <a:t>apartment</a:t>
            </a:r>
            <a:r>
              <a:rPr lang="nl-NL" sz="2000" dirty="0"/>
              <a:t> (independent front door </a:t>
            </a:r>
            <a:r>
              <a:rPr lang="nl-NL" sz="2000" dirty="0" err="1"/>
              <a:t>and</a:t>
            </a:r>
            <a:r>
              <a:rPr lang="nl-NL" sz="2000" dirty="0"/>
              <a:t> house </a:t>
            </a:r>
            <a:r>
              <a:rPr lang="nl-NL" sz="2000" dirty="0" err="1"/>
              <a:t>number</a:t>
            </a:r>
            <a:r>
              <a:rPr lang="nl-NL" sz="2000" dirty="0"/>
              <a:t>. Private </a:t>
            </a:r>
            <a:r>
              <a:rPr lang="nl-NL" sz="2000" dirty="0" err="1"/>
              <a:t>kitchen</a:t>
            </a:r>
            <a:r>
              <a:rPr lang="nl-NL" sz="2000" dirty="0"/>
              <a:t>, shower </a:t>
            </a:r>
            <a:r>
              <a:rPr lang="nl-NL" sz="2000" dirty="0" err="1"/>
              <a:t>and</a:t>
            </a:r>
            <a:r>
              <a:rPr lang="nl-NL" sz="2000" dirty="0"/>
              <a:t> toilet. 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000" dirty="0"/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000" dirty="0"/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  <p:sp>
        <p:nvSpPr>
          <p:cNvPr id="57" name="Google Shape;57;p4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NL"/>
              <a:t>4</a:t>
            </a:fld>
            <a:endParaRPr/>
          </a:p>
        </p:txBody>
      </p:sp>
      <p:pic>
        <p:nvPicPr>
          <p:cNvPr id="58" name="Google Shape;5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8838" y="4553025"/>
            <a:ext cx="1199517" cy="610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7B227A-4011-BBBD-099E-B0A3A9BA7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851" y="1198334"/>
            <a:ext cx="5444549" cy="3801316"/>
          </a:xfrm>
          <a:prstGeom prst="rect">
            <a:avLst/>
          </a:prstGeom>
        </p:spPr>
      </p:pic>
      <p:sp>
        <p:nvSpPr>
          <p:cNvPr id="64" name="Google Shape;64;p5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-NL"/>
              <a:t>Step 1: Log in</a:t>
            </a:r>
            <a:endParaRPr/>
          </a:p>
        </p:txBody>
      </p:sp>
      <p:sp>
        <p:nvSpPr>
          <p:cNvPr id="65" name="Google Shape;65;p5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NL"/>
              <a:t>5</a:t>
            </a:fld>
            <a:endParaRPr/>
          </a:p>
        </p:txBody>
      </p:sp>
      <p:cxnSp>
        <p:nvCxnSpPr>
          <p:cNvPr id="66" name="Google Shape;66;p5"/>
          <p:cNvCxnSpPr>
            <a:cxnSpLocks/>
            <a:stCxn id="67" idx="0"/>
          </p:cNvCxnSpPr>
          <p:nvPr/>
        </p:nvCxnSpPr>
        <p:spPr>
          <a:xfrm flipV="1">
            <a:off x="2620064" y="1746233"/>
            <a:ext cx="685787" cy="1352759"/>
          </a:xfrm>
          <a:prstGeom prst="straightConnector1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57803C3E-FB8D-F3C4-5746-0A37341765A0}"/>
              </a:ext>
            </a:extLst>
          </p:cNvPr>
          <p:cNvSpPr/>
          <p:nvPr/>
        </p:nvSpPr>
        <p:spPr>
          <a:xfrm>
            <a:off x="3948545" y="2571750"/>
            <a:ext cx="1496291" cy="5272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7" name="Google Shape;67;p5"/>
          <p:cNvSpPr txBox="1"/>
          <p:nvPr/>
        </p:nvSpPr>
        <p:spPr>
          <a:xfrm>
            <a:off x="1291583" y="3098992"/>
            <a:ext cx="2656962" cy="738623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nl-NL" dirty="0">
                <a:solidFill>
                  <a:srgbClr val="FF0000"/>
                </a:solidFill>
              </a:rPr>
              <a:t>https://www.belastingdienst.nl/wps/wcm/connect/nl/toeslagen/content/inloggen-op-mij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C05C2-E294-03AE-58B4-692AE40EC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491" y="1253276"/>
            <a:ext cx="4619276" cy="3890224"/>
          </a:xfrm>
          <a:prstGeom prst="rect">
            <a:avLst/>
          </a:prstGeom>
        </p:spPr>
      </p:pic>
      <p:sp>
        <p:nvSpPr>
          <p:cNvPr id="74" name="Google Shape;74;p6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-NL"/>
              <a:t>Step 2</a:t>
            </a:r>
            <a:endParaRPr/>
          </a:p>
        </p:txBody>
      </p:sp>
      <p:sp>
        <p:nvSpPr>
          <p:cNvPr id="75" name="Google Shape;75;p6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NL"/>
              <a:t>6</a:t>
            </a:fld>
            <a:endParaRPr/>
          </a:p>
        </p:txBody>
      </p:sp>
      <p:sp>
        <p:nvSpPr>
          <p:cNvPr id="76" name="Google Shape;76;p6"/>
          <p:cNvSpPr/>
          <p:nvPr/>
        </p:nvSpPr>
        <p:spPr>
          <a:xfrm>
            <a:off x="3196561" y="2770909"/>
            <a:ext cx="426404" cy="138546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6"/>
          <p:cNvSpPr txBox="1"/>
          <p:nvPr/>
        </p:nvSpPr>
        <p:spPr>
          <a:xfrm>
            <a:off x="4337523" y="2675881"/>
            <a:ext cx="580146" cy="253916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05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Select</a:t>
            </a:r>
            <a:endParaRPr sz="105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8" name="Google Shape;78;p6"/>
          <p:cNvCxnSpPr>
            <a:cxnSpLocks/>
            <a:endCxn id="76" idx="3"/>
          </p:cNvCxnSpPr>
          <p:nvPr/>
        </p:nvCxnSpPr>
        <p:spPr>
          <a:xfrm flipH="1">
            <a:off x="3622965" y="2795475"/>
            <a:ext cx="714558" cy="44707"/>
          </a:xfrm>
          <a:prstGeom prst="straightConnector1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4FB7DA-E792-C096-97ED-011034375F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mtClean="0"/>
              <a:t>7</a:t>
            </a:fld>
            <a:endParaRPr lang="nl-NL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55428D-A0AE-BD5B-ABCE-C3D4556AA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327" y="0"/>
            <a:ext cx="5715730" cy="5143500"/>
          </a:xfrm>
          <a:prstGeom prst="rect">
            <a:avLst/>
          </a:prstGeom>
        </p:spPr>
      </p:pic>
      <p:sp>
        <p:nvSpPr>
          <p:cNvPr id="6" name="Google Shape;87;p7">
            <a:extLst>
              <a:ext uri="{FF2B5EF4-FFF2-40B4-BE49-F238E27FC236}">
                <a16:creationId xmlns:a16="http://schemas.microsoft.com/office/drawing/2014/main" id="{B28AB639-03A4-60AD-3400-4D22C26E0FC5}"/>
              </a:ext>
            </a:extLst>
          </p:cNvPr>
          <p:cNvSpPr txBox="1"/>
          <p:nvPr/>
        </p:nvSpPr>
        <p:spPr>
          <a:xfrm>
            <a:off x="1237375" y="169275"/>
            <a:ext cx="2122351" cy="430847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Fill</a:t>
            </a: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date of </a:t>
            </a: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your</a:t>
            </a: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address</a:t>
            </a: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registration</a:t>
            </a:r>
            <a:r>
              <a:rPr lang="nl-NL" sz="1100" dirty="0">
                <a:solidFill>
                  <a:srgbClr val="FF0000"/>
                </a:solidFill>
              </a:rPr>
              <a:t> (</a:t>
            </a:r>
            <a:r>
              <a:rPr lang="nl-NL" sz="1100" dirty="0" err="1">
                <a:solidFill>
                  <a:srgbClr val="FF0000"/>
                </a:solidFill>
              </a:rPr>
              <a:t>city</a:t>
            </a:r>
            <a:r>
              <a:rPr lang="nl-NL" sz="1100" dirty="0">
                <a:solidFill>
                  <a:srgbClr val="FF0000"/>
                </a:solidFill>
              </a:rPr>
              <a:t> hall)</a:t>
            </a:r>
            <a:endParaRPr sz="1200" dirty="0"/>
          </a:p>
        </p:txBody>
      </p:sp>
      <p:sp>
        <p:nvSpPr>
          <p:cNvPr id="8" name="Google Shape;88;p7">
            <a:extLst>
              <a:ext uri="{FF2B5EF4-FFF2-40B4-BE49-F238E27FC236}">
                <a16:creationId xmlns:a16="http://schemas.microsoft.com/office/drawing/2014/main" id="{695BB9C1-10EB-06EC-B342-FEF7AD0F926C}"/>
              </a:ext>
            </a:extLst>
          </p:cNvPr>
          <p:cNvSpPr txBox="1"/>
          <p:nvPr/>
        </p:nvSpPr>
        <p:spPr>
          <a:xfrm>
            <a:off x="1258397" y="848942"/>
            <a:ext cx="2101329" cy="954067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Double check </a:t>
            </a: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address</a:t>
            </a: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! </a:t>
            </a: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If</a:t>
            </a: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it</a:t>
            </a: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is </a:t>
            </a: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not</a:t>
            </a: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correct – </a:t>
            </a: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your</a:t>
            </a: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address</a:t>
            </a: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registration</a:t>
            </a: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might</a:t>
            </a: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not</a:t>
            </a: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have been </a:t>
            </a: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processed</a:t>
            </a: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yet</a:t>
            </a: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90;p7">
            <a:extLst>
              <a:ext uri="{FF2B5EF4-FFF2-40B4-BE49-F238E27FC236}">
                <a16:creationId xmlns:a16="http://schemas.microsoft.com/office/drawing/2014/main" id="{22DCF9E8-4C36-AE70-287D-F7B5A58CC055}"/>
              </a:ext>
            </a:extLst>
          </p:cNvPr>
          <p:cNvSpPr txBox="1"/>
          <p:nvPr/>
        </p:nvSpPr>
        <p:spPr>
          <a:xfrm>
            <a:off x="1258396" y="3370260"/>
            <a:ext cx="2101331" cy="600124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Fill</a:t>
            </a: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your</a:t>
            </a: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BARE rent </a:t>
            </a:r>
            <a:r>
              <a:rPr lang="nl-NL" sz="1100" b="1" i="0" u="sng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as </a:t>
            </a:r>
            <a:r>
              <a:rPr lang="nl-NL" sz="1100" b="1" i="0" u="sng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indicated</a:t>
            </a:r>
            <a:r>
              <a:rPr lang="nl-NL" sz="1100" b="1" i="0" u="sng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nl-NL" sz="1100" b="1" i="0" u="sng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your</a:t>
            </a:r>
            <a:r>
              <a:rPr lang="nl-NL" sz="1100" b="1" i="0" u="sng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APV </a:t>
            </a:r>
            <a:r>
              <a:rPr lang="nl-NL" sz="1100" b="1" i="0" u="sng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rental</a:t>
            </a:r>
            <a:r>
              <a:rPr lang="nl-NL" sz="1100" b="1" i="0" u="sng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agreement (</a:t>
            </a:r>
            <a:r>
              <a:rPr lang="nl-NL" sz="1100" b="1" i="0" u="sng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Article</a:t>
            </a:r>
            <a:r>
              <a:rPr lang="nl-NL" sz="1100" b="1" i="0" u="sng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5.4)</a:t>
            </a:r>
            <a:endParaRPr sz="1100" b="1" i="0" u="sng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FC6E903-E95C-44FE-A6A9-83AAB64B62D6}"/>
              </a:ext>
            </a:extLst>
          </p:cNvPr>
          <p:cNvCxnSpPr/>
          <p:nvPr/>
        </p:nvCxnSpPr>
        <p:spPr>
          <a:xfrm>
            <a:off x="3103419" y="848943"/>
            <a:ext cx="57496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99ADAD1-9E95-74EC-742B-898BF13A2503}"/>
              </a:ext>
            </a:extLst>
          </p:cNvPr>
          <p:cNvCxnSpPr/>
          <p:nvPr/>
        </p:nvCxnSpPr>
        <p:spPr>
          <a:xfrm>
            <a:off x="3103418" y="600124"/>
            <a:ext cx="57496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2845E9AD-63E0-07F9-18FC-23D928FC8D74}"/>
              </a:ext>
            </a:extLst>
          </p:cNvPr>
          <p:cNvSpPr/>
          <p:nvPr/>
        </p:nvSpPr>
        <p:spPr>
          <a:xfrm>
            <a:off x="3678381" y="969818"/>
            <a:ext cx="256310" cy="2304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E48FDF0-1A6D-DAF4-BC19-70989E1666CA}"/>
              </a:ext>
            </a:extLst>
          </p:cNvPr>
          <p:cNvSpPr/>
          <p:nvPr/>
        </p:nvSpPr>
        <p:spPr>
          <a:xfrm>
            <a:off x="4059381" y="1468582"/>
            <a:ext cx="256310" cy="2304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CCE2416-DBBA-DA67-9D5B-3DDBE5636DCE}"/>
              </a:ext>
            </a:extLst>
          </p:cNvPr>
          <p:cNvSpPr/>
          <p:nvPr/>
        </p:nvSpPr>
        <p:spPr>
          <a:xfrm>
            <a:off x="4059381" y="1918854"/>
            <a:ext cx="256310" cy="2304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sp>
        <p:nvSpPr>
          <p:cNvPr id="22" name="Google Shape;88;p7">
            <a:extLst>
              <a:ext uri="{FF2B5EF4-FFF2-40B4-BE49-F238E27FC236}">
                <a16:creationId xmlns:a16="http://schemas.microsoft.com/office/drawing/2014/main" id="{42462505-CD75-F594-D8D0-6146A359E166}"/>
              </a:ext>
            </a:extLst>
          </p:cNvPr>
          <p:cNvSpPr txBox="1"/>
          <p:nvPr/>
        </p:nvSpPr>
        <p:spPr>
          <a:xfrm>
            <a:off x="1258396" y="2336650"/>
            <a:ext cx="2101330" cy="78479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Indicate your estimated work-related income for the current year. If you do not work, fill ‘0’.</a:t>
            </a:r>
            <a:endParaRPr sz="12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0026437-0FA0-AA83-4E23-77311A870F69}"/>
              </a:ext>
            </a:extLst>
          </p:cNvPr>
          <p:cNvCxnSpPr/>
          <p:nvPr/>
        </p:nvCxnSpPr>
        <p:spPr>
          <a:xfrm>
            <a:off x="3041074" y="3121441"/>
            <a:ext cx="57496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CD8DEC9-2E33-A838-B430-67FDDFD0F90B}"/>
              </a:ext>
            </a:extLst>
          </p:cNvPr>
          <p:cNvCxnSpPr>
            <a:cxnSpLocks/>
          </p:cNvCxnSpPr>
          <p:nvPr/>
        </p:nvCxnSpPr>
        <p:spPr>
          <a:xfrm>
            <a:off x="3328555" y="3970384"/>
            <a:ext cx="23899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Google Shape;90;p7">
            <a:extLst>
              <a:ext uri="{FF2B5EF4-FFF2-40B4-BE49-F238E27FC236}">
                <a16:creationId xmlns:a16="http://schemas.microsoft.com/office/drawing/2014/main" id="{4280E6EB-A022-E019-CAEE-E03CBF47E110}"/>
              </a:ext>
            </a:extLst>
          </p:cNvPr>
          <p:cNvSpPr txBox="1"/>
          <p:nvPr/>
        </p:nvSpPr>
        <p:spPr>
          <a:xfrm>
            <a:off x="1258397" y="4373831"/>
            <a:ext cx="2101330" cy="26157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b="0" i="0" u="none" strike="noStrike" cap="none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Fill</a:t>
            </a:r>
            <a:r>
              <a:rPr lang="nl-NL" sz="11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‘0’ here.</a:t>
            </a:r>
            <a:endParaRPr sz="1100" b="1" i="0" u="sng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CDA912E-DE5B-0802-FD94-16940E0735B0}"/>
              </a:ext>
            </a:extLst>
          </p:cNvPr>
          <p:cNvCxnSpPr>
            <a:cxnSpLocks/>
          </p:cNvCxnSpPr>
          <p:nvPr/>
        </p:nvCxnSpPr>
        <p:spPr>
          <a:xfrm>
            <a:off x="3319896" y="4635402"/>
            <a:ext cx="23899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9379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-NL"/>
              <a:t>Step 4</a:t>
            </a:r>
            <a:endParaRPr/>
          </a:p>
        </p:txBody>
      </p:sp>
      <p:sp>
        <p:nvSpPr>
          <p:cNvPr id="101" name="Google Shape;101;p8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NL"/>
              <a:t>8</a:t>
            </a:fld>
            <a:endParaRPr/>
          </a:p>
        </p:txBody>
      </p:sp>
      <p:sp>
        <p:nvSpPr>
          <p:cNvPr id="102" name="Google Shape;102;p8"/>
          <p:cNvSpPr txBox="1"/>
          <p:nvPr/>
        </p:nvSpPr>
        <p:spPr>
          <a:xfrm>
            <a:off x="1477049" y="1617643"/>
            <a:ext cx="6153196" cy="203132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If it is the first time that you are applying for a subsidy from the Dutch tax authorities you will be asked to fill in your bank IBAN.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Please note this bank account must be on your name!</a:t>
            </a:r>
            <a:br>
              <a:rPr lang="nl-NL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nl-NL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l-NL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PS: we advise you to open a Dutch bank account and use this one for the subsidy application. This would result in a faster approval of your subsidy application.</a:t>
            </a:r>
            <a:br>
              <a:rPr lang="nl-NL"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8838" y="4553025"/>
            <a:ext cx="1199517" cy="610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0"/>
          <p:cNvSpPr txBox="1">
            <a:spLocks noGrp="1"/>
          </p:cNvSpPr>
          <p:nvPr>
            <p:ph type="title"/>
          </p:nvPr>
        </p:nvSpPr>
        <p:spPr>
          <a:xfrm>
            <a:off x="1182200" y="393475"/>
            <a:ext cx="67395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-NL"/>
              <a:t>Its done!</a:t>
            </a:r>
            <a:endParaRPr/>
          </a:p>
        </p:txBody>
      </p:sp>
      <p:sp>
        <p:nvSpPr>
          <p:cNvPr id="118" name="Google Shape;118;p10"/>
          <p:cNvSpPr txBox="1">
            <a:spLocks noGrp="1"/>
          </p:cNvSpPr>
          <p:nvPr>
            <p:ph type="body" idx="1"/>
          </p:nvPr>
        </p:nvSpPr>
        <p:spPr>
          <a:xfrm>
            <a:off x="1286167" y="1581205"/>
            <a:ext cx="7085700" cy="3562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▪"/>
            </a:pPr>
            <a:r>
              <a:rPr lang="en-US" sz="1600" dirty="0"/>
              <a:t>Most of the time the subsidy is immediately approved, but in some cases it could take up to 4 weeks.</a:t>
            </a:r>
            <a:endParaRPr sz="1600" dirty="0"/>
          </a:p>
          <a:p>
            <a:pPr marL="45720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▪"/>
            </a:pPr>
            <a:r>
              <a:rPr lang="nl-NL" sz="1600" dirty="0" err="1"/>
              <a:t>Once</a:t>
            </a:r>
            <a:r>
              <a:rPr lang="nl-NL" sz="1600" dirty="0"/>
              <a:t> </a:t>
            </a:r>
            <a:r>
              <a:rPr lang="nl-NL" sz="1600" dirty="0" err="1"/>
              <a:t>processed</a:t>
            </a:r>
            <a:r>
              <a:rPr lang="nl-NL" sz="1600" dirty="0"/>
              <a:t>, </a:t>
            </a:r>
            <a:r>
              <a:rPr lang="nl-NL" sz="1600" dirty="0" err="1"/>
              <a:t>you</a:t>
            </a:r>
            <a:r>
              <a:rPr lang="nl-NL" sz="1600" dirty="0"/>
              <a:t> </a:t>
            </a:r>
            <a:r>
              <a:rPr lang="nl-NL" sz="1600" dirty="0" err="1"/>
              <a:t>will</a:t>
            </a:r>
            <a:r>
              <a:rPr lang="nl-NL" sz="1600" dirty="0"/>
              <a:t> start </a:t>
            </a:r>
            <a:r>
              <a:rPr lang="nl-NL" sz="1600" dirty="0" err="1"/>
              <a:t>seeing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amounts</a:t>
            </a:r>
            <a:r>
              <a:rPr lang="nl-NL" sz="1600" dirty="0"/>
              <a:t> </a:t>
            </a:r>
            <a:r>
              <a:rPr lang="nl-NL" sz="1600" dirty="0" err="1"/>
              <a:t>deposited</a:t>
            </a:r>
            <a:r>
              <a:rPr lang="nl-NL" sz="1600" dirty="0"/>
              <a:t> </a:t>
            </a:r>
            <a:r>
              <a:rPr lang="nl-NL" sz="1600" dirty="0" err="1"/>
              <a:t>into</a:t>
            </a:r>
            <a:r>
              <a:rPr lang="nl-NL" sz="1600" dirty="0"/>
              <a:t> </a:t>
            </a:r>
            <a:r>
              <a:rPr lang="nl-NL" sz="1600" dirty="0" err="1"/>
              <a:t>your</a:t>
            </a:r>
            <a:r>
              <a:rPr lang="nl-NL" sz="1600" dirty="0"/>
              <a:t> bank account </a:t>
            </a:r>
            <a:r>
              <a:rPr lang="nl-NL" sz="1600" dirty="0" err="1"/>
              <a:t>every</a:t>
            </a:r>
            <a:r>
              <a:rPr lang="nl-NL" sz="1600" dirty="0"/>
              <a:t> </a:t>
            </a:r>
            <a:r>
              <a:rPr lang="nl-NL" sz="1600" dirty="0" err="1"/>
              <a:t>month</a:t>
            </a:r>
            <a:r>
              <a:rPr lang="nl-NL" sz="1600" dirty="0"/>
              <a:t>.</a:t>
            </a:r>
          </a:p>
          <a:p>
            <a:pPr lvl="0"/>
            <a:r>
              <a:rPr lang="en-US" sz="1600" dirty="0"/>
              <a:t>Note that the subsidy will be transferred around the 20</a:t>
            </a:r>
            <a:r>
              <a:rPr lang="en-US" sz="1600" baseline="30000" dirty="0"/>
              <a:t>th</a:t>
            </a:r>
            <a:r>
              <a:rPr lang="en-US" sz="1600" dirty="0"/>
              <a:t> of each month, for the upcoming month.</a:t>
            </a:r>
            <a:br>
              <a:rPr lang="en-US" sz="1600" dirty="0"/>
            </a:br>
            <a:r>
              <a:rPr lang="en-US" sz="1600" dirty="0"/>
              <a:t>E.g. </a:t>
            </a:r>
            <a:br>
              <a:rPr lang="en-US" sz="1600" dirty="0"/>
            </a:br>
            <a:r>
              <a:rPr lang="en-US" sz="1200" dirty="0"/>
              <a:t>20 August for September</a:t>
            </a:r>
            <a:br>
              <a:rPr lang="en-US" sz="1200" dirty="0"/>
            </a:br>
            <a:r>
              <a:rPr lang="en-US" sz="1200" dirty="0"/>
              <a:t>21 September for October</a:t>
            </a:r>
            <a:br>
              <a:rPr lang="en-US" sz="1200" dirty="0"/>
            </a:br>
            <a:r>
              <a:rPr lang="en-US" sz="1200" dirty="0"/>
              <a:t>20 October for November</a:t>
            </a:r>
            <a:endParaRPr sz="1600" dirty="0"/>
          </a:p>
        </p:txBody>
      </p:sp>
      <p:sp>
        <p:nvSpPr>
          <p:cNvPr id="119" name="Google Shape;119;p10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NL"/>
              <a:t>9</a:t>
            </a:fld>
            <a:endParaRPr/>
          </a:p>
        </p:txBody>
      </p:sp>
      <p:pic>
        <p:nvPicPr>
          <p:cNvPr id="120" name="Google Shape;12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8838" y="4553025"/>
            <a:ext cx="1199517" cy="610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1"/>
          <p:cNvSpPr txBox="1">
            <a:spLocks noGrp="1"/>
          </p:cNvSpPr>
          <p:nvPr>
            <p:ph type="sldNum" idx="12"/>
          </p:nvPr>
        </p:nvSpPr>
        <p:spPr>
          <a:xfrm>
            <a:off x="8750400" y="4356225"/>
            <a:ext cx="393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nl-NL"/>
              <a:t>10</a:t>
            </a:fld>
            <a:endParaRPr/>
          </a:p>
        </p:txBody>
      </p:sp>
      <p:sp>
        <p:nvSpPr>
          <p:cNvPr id="126" name="Google Shape;126;p11"/>
          <p:cNvSpPr txBox="1">
            <a:spLocks noGrp="1"/>
          </p:cNvSpPr>
          <p:nvPr>
            <p:ph type="ctrTitle" idx="4294967295"/>
          </p:nvPr>
        </p:nvSpPr>
        <p:spPr>
          <a:xfrm>
            <a:off x="1504677" y="569850"/>
            <a:ext cx="72456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arlow"/>
              <a:buNone/>
            </a:pPr>
            <a:r>
              <a:rPr lang="nl-NL" sz="9600" b="1" i="0" u="none" strike="noStrike" cap="none">
                <a:solidFill>
                  <a:srgbClr val="FFB000"/>
                </a:solidFill>
                <a:latin typeface="Barlow"/>
                <a:ea typeface="Barlow"/>
                <a:cs typeface="Barlow"/>
                <a:sym typeface="Barlow"/>
              </a:rPr>
              <a:t>THANKS!</a:t>
            </a:r>
            <a:endParaRPr sz="9600" b="1" i="0" u="none" strike="noStrike" cap="none">
              <a:solidFill>
                <a:srgbClr val="FFB0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27" name="Google Shape;127;p11"/>
          <p:cNvSpPr txBox="1">
            <a:spLocks noGrp="1"/>
          </p:cNvSpPr>
          <p:nvPr>
            <p:ph type="subTitle" idx="4294967295"/>
          </p:nvPr>
        </p:nvSpPr>
        <p:spPr>
          <a:xfrm>
            <a:off x="1531377" y="2150156"/>
            <a:ext cx="7192200" cy="19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None/>
            </a:pPr>
            <a:r>
              <a:rPr lang="nl-NL" sz="2600" b="1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rPr>
              <a:t>Any questions?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None/>
            </a:pPr>
            <a:endParaRPr sz="2600" b="1" i="0" u="none" strike="noStrike" cap="none"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sz="2600" b="0" i="0" u="none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rPr>
              <a:t>You can find us at:</a:t>
            </a:r>
            <a:endParaRPr sz="2600" b="0" i="0" u="none" strike="noStrike" cap="none"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9D9D9"/>
              </a:buClr>
              <a:buSzPts val="2600"/>
              <a:buFont typeface="Barlow"/>
              <a:buChar char="▪"/>
            </a:pPr>
            <a:r>
              <a:rPr lang="nl-NL" sz="2600" b="0" i="0" u="sng" strike="noStrike" cap="none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info@apvhousing.nl</a:t>
            </a:r>
            <a:endParaRPr sz="2600" b="0" i="0" u="none" strike="noStrike" cap="none">
              <a:solidFill>
                <a:srgbClr val="4343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28" name="Google Shape;128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8838" y="4553025"/>
            <a:ext cx="1199517" cy="610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asse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464</Words>
  <Application>Microsoft Office PowerPoint</Application>
  <PresentationFormat>On-screen Show (16:9)</PresentationFormat>
  <Paragraphs>53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Barlow</vt:lpstr>
      <vt:lpstr>Basset template</vt:lpstr>
      <vt:lpstr>APV Accommodation and more!</vt:lpstr>
      <vt:lpstr>Index</vt:lpstr>
      <vt:lpstr>What is the housing subsidy?</vt:lpstr>
      <vt:lpstr>Prerequisites for requesting housing subsidy</vt:lpstr>
      <vt:lpstr>Step 1: Log in</vt:lpstr>
      <vt:lpstr>Step 2</vt:lpstr>
      <vt:lpstr>PowerPoint Presentation</vt:lpstr>
      <vt:lpstr>Step 4</vt:lpstr>
      <vt:lpstr>Its done!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Ventsislav Radoslavov</cp:lastModifiedBy>
  <cp:revision>1</cp:revision>
  <dcterms:modified xsi:type="dcterms:W3CDTF">2026-08-04T07:38:48Z</dcterms:modified>
</cp:coreProperties>
</file>